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1"/>
  </p:notesMasterIdLst>
  <p:handoutMasterIdLst>
    <p:handoutMasterId r:id="rId32"/>
  </p:handoutMasterIdLst>
  <p:sldIdLst>
    <p:sldId id="256" r:id="rId2"/>
    <p:sldId id="257" r:id="rId3"/>
    <p:sldId id="275"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4" r:id="rId20"/>
    <p:sldId id="276" r:id="rId21"/>
    <p:sldId id="278" r:id="rId22"/>
    <p:sldId id="277" r:id="rId23"/>
    <p:sldId id="279" r:id="rId24"/>
    <p:sldId id="280" r:id="rId25"/>
    <p:sldId id="281" r:id="rId26"/>
    <p:sldId id="282" r:id="rId27"/>
    <p:sldId id="283" r:id="rId28"/>
    <p:sldId id="284" r:id="rId29"/>
    <p:sldId id="273" r:id="rId30"/>
  </p:sldIdLst>
  <p:sldSz cx="18288000" cy="10287000"/>
  <p:notesSz cx="6858000" cy="9144000"/>
  <p:embeddedFontLst>
    <p:embeddedFont>
      <p:font typeface="Archivo Black" panose="020B0604020202020204" charset="0"/>
      <p:regular r:id="rId33"/>
    </p:embeddedFont>
    <p:embeddedFont>
      <p:font typeface="Arial Black" panose="020B0A04020102020204" pitchFamily="34" charset="0"/>
      <p:bold r:id="rId34"/>
    </p:embeddedFont>
    <p:embeddedFont>
      <p:font typeface="Arvo" panose="020B0604020202020204" charset="0"/>
      <p:regular r:id="rId35"/>
    </p:embeddedFont>
    <p:embeddedFont>
      <p:font typeface="Calibri" panose="020F0502020204030204" pitchFamily="34" charset="0"/>
      <p:regular r:id="rId36"/>
      <p:bold r:id="rId37"/>
      <p:italic r:id="rId38"/>
      <p:boldItalic r:id="rId39"/>
    </p:embeddedFont>
    <p:embeddedFont>
      <p:font typeface="Canva Sans Bold" panose="020B0604020202020204"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0" d="100"/>
          <a:sy n="60" d="100"/>
        </p:scale>
        <p:origin x="820"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E14ADA-DB29-2D42-5799-4DA56DFB68F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CE24570-6439-90A3-DC00-8F9DD0F60F3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20B6D0B-2483-4AB5-8F57-D6EF62A7B4DB}" type="datetimeFigureOut">
              <a:rPr lang="en-US" smtClean="0"/>
              <a:t>2/24/2023</a:t>
            </a:fld>
            <a:endParaRPr lang="en-US"/>
          </a:p>
        </p:txBody>
      </p:sp>
      <p:sp>
        <p:nvSpPr>
          <p:cNvPr id="4" name="Footer Placeholder 3">
            <a:extLst>
              <a:ext uri="{FF2B5EF4-FFF2-40B4-BE49-F238E27FC236}">
                <a16:creationId xmlns:a16="http://schemas.microsoft.com/office/drawing/2014/main" id="{F8C93E13-87B0-B24B-DC6D-84AEE01A273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6C96C98-5D31-77E0-41B9-9B3EC73E53F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F3FE6F-639B-4D9F-AB78-D1EF1CF0C4B6}" type="slidenum">
              <a:rPr lang="en-US" smtClean="0"/>
              <a:t>‹#›</a:t>
            </a:fld>
            <a:endParaRPr lang="en-US"/>
          </a:p>
        </p:txBody>
      </p:sp>
    </p:spTree>
    <p:extLst>
      <p:ext uri="{BB962C8B-B14F-4D97-AF65-F5344CB8AC3E}">
        <p14:creationId xmlns:p14="http://schemas.microsoft.com/office/powerpoint/2010/main" val="416622863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gif>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EF806F-9E8B-4DC7-AC8A-BF73DF5E25F1}" type="datetimeFigureOut">
              <a:rPr lang="en-US" smtClean="0"/>
              <a:t>2/24/2023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FDD92F-8A42-4187-9BA5-1B4E835217EB}" type="slidenum">
              <a:rPr lang="en-US" smtClean="0"/>
              <a:t>‹#›</a:t>
            </a:fld>
            <a:endParaRPr lang="en-US"/>
          </a:p>
        </p:txBody>
      </p:sp>
    </p:spTree>
    <p:extLst>
      <p:ext uri="{BB962C8B-B14F-4D97-AF65-F5344CB8AC3E}">
        <p14:creationId xmlns:p14="http://schemas.microsoft.com/office/powerpoint/2010/main" val="135089896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r>
              <a:rPr lang="en-US"/>
              <a:t>2/23/2023</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2/23/2023</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2/23/2023</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2/23/2023</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2/23/2023</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2/23/2023</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a:t>2/23/2023</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a:t>2/23/2023</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2/23/2023</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2/23/2023</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2/23/2023</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2/23/2023</a:t>
            </a: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hyperlink" Target="https://www.geeksforgeeks.org/cc-ternary-operator-some-interesting-observations/"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
        <p:cNvGrpSpPr/>
        <p:nvPr/>
      </p:nvGrpSpPr>
      <p:grpSpPr>
        <a:xfrm>
          <a:off x="0" y="0"/>
          <a:ext cx="0" cy="0"/>
          <a:chOff x="0" y="0"/>
          <a:chExt cx="0" cy="0"/>
        </a:xfrm>
      </p:grpSpPr>
      <p:sp>
        <p:nvSpPr>
          <p:cNvPr id="2" name="AutoShape 2"/>
          <p:cNvSpPr/>
          <p:nvPr/>
        </p:nvSpPr>
        <p:spPr>
          <a:xfrm>
            <a:off x="7782480" y="0"/>
            <a:ext cx="157122" cy="10321255"/>
          </a:xfrm>
          <a:prstGeom prst="rect">
            <a:avLst/>
          </a:prstGeom>
          <a:solidFill>
            <a:srgbClr val="FFFFFF"/>
          </a:solidFill>
        </p:spPr>
      </p:sp>
      <p:pic>
        <p:nvPicPr>
          <p:cNvPr id="3" name="Picture 3"/>
          <p:cNvPicPr>
            <a:picLocks noChangeAspect="1"/>
          </p:cNvPicPr>
          <p:nvPr/>
        </p:nvPicPr>
        <p:blipFill>
          <a:blip r:embed="rId2"/>
          <a:srcRect/>
          <a:stretch>
            <a:fillRect/>
          </a:stretch>
        </p:blipFill>
        <p:spPr>
          <a:xfrm>
            <a:off x="-1071839" y="6591451"/>
            <a:ext cx="4574303" cy="3550404"/>
          </a:xfrm>
          <a:prstGeom prst="rect">
            <a:avLst/>
          </a:prstGeom>
        </p:spPr>
      </p:pic>
      <p:pic>
        <p:nvPicPr>
          <p:cNvPr id="4" name="Picture 4"/>
          <p:cNvPicPr>
            <a:picLocks noChangeAspect="1"/>
          </p:cNvPicPr>
          <p:nvPr/>
        </p:nvPicPr>
        <p:blipFill>
          <a:blip r:embed="rId3"/>
          <a:srcRect/>
          <a:stretch>
            <a:fillRect/>
          </a:stretch>
        </p:blipFill>
        <p:spPr>
          <a:xfrm>
            <a:off x="253160" y="1611127"/>
            <a:ext cx="7062595" cy="6755526"/>
          </a:xfrm>
          <a:prstGeom prst="rect">
            <a:avLst/>
          </a:prstGeom>
        </p:spPr>
      </p:pic>
      <p:pic>
        <p:nvPicPr>
          <p:cNvPr id="5" name="Picture 5"/>
          <p:cNvPicPr>
            <a:picLocks noChangeAspect="1"/>
          </p:cNvPicPr>
          <p:nvPr/>
        </p:nvPicPr>
        <p:blipFill>
          <a:blip r:embed="rId4"/>
          <a:srcRect/>
          <a:stretch>
            <a:fillRect/>
          </a:stretch>
        </p:blipFill>
        <p:spPr>
          <a:xfrm>
            <a:off x="4256707" y="6929470"/>
            <a:ext cx="2771529" cy="3273460"/>
          </a:xfrm>
          <a:prstGeom prst="rect">
            <a:avLst/>
          </a:prstGeom>
        </p:spPr>
      </p:pic>
      <p:pic>
        <p:nvPicPr>
          <p:cNvPr id="6" name="Picture 6"/>
          <p:cNvPicPr>
            <a:picLocks noChangeAspect="1"/>
          </p:cNvPicPr>
          <p:nvPr/>
        </p:nvPicPr>
        <p:blipFill>
          <a:blip r:embed="rId5"/>
          <a:srcRect l="4735" t="36466" r="5405" b="36642"/>
          <a:stretch>
            <a:fillRect/>
          </a:stretch>
        </p:blipFill>
        <p:spPr>
          <a:xfrm>
            <a:off x="8692077" y="286402"/>
            <a:ext cx="8853168" cy="2649451"/>
          </a:xfrm>
          <a:prstGeom prst="rect">
            <a:avLst/>
          </a:prstGeom>
        </p:spPr>
      </p:pic>
      <p:sp>
        <p:nvSpPr>
          <p:cNvPr id="7" name="TextBox 7"/>
          <p:cNvSpPr txBox="1"/>
          <p:nvPr/>
        </p:nvSpPr>
        <p:spPr>
          <a:xfrm>
            <a:off x="8692077" y="4082745"/>
            <a:ext cx="4952604" cy="906145"/>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Archivo Black Bold"/>
              </a:rPr>
              <a:t>Presented by:</a:t>
            </a:r>
          </a:p>
        </p:txBody>
      </p:sp>
      <p:sp>
        <p:nvSpPr>
          <p:cNvPr id="8" name="TextBox 8"/>
          <p:cNvSpPr txBox="1"/>
          <p:nvPr/>
        </p:nvSpPr>
        <p:spPr>
          <a:xfrm>
            <a:off x="8692077" y="5046327"/>
            <a:ext cx="8108355" cy="4601845"/>
          </a:xfrm>
          <a:prstGeom prst="rect">
            <a:avLst/>
          </a:prstGeom>
        </p:spPr>
        <p:txBody>
          <a:bodyPr lIns="0" tIns="0" rIns="0" bIns="0" rtlCol="0" anchor="t">
            <a:spAutoFit/>
          </a:bodyPr>
          <a:lstStyle/>
          <a:p>
            <a:pPr>
              <a:lnSpc>
                <a:spcPts val="7279"/>
              </a:lnSpc>
            </a:pPr>
            <a:r>
              <a:rPr lang="en-US" sz="5199">
                <a:solidFill>
                  <a:srgbClr val="FFFFFF"/>
                </a:solidFill>
                <a:latin typeface="Archivo Black Bold"/>
              </a:rPr>
              <a:t>Deepak Kumar Beniya</a:t>
            </a:r>
          </a:p>
          <a:p>
            <a:pPr>
              <a:lnSpc>
                <a:spcPts val="7279"/>
              </a:lnSpc>
            </a:pPr>
            <a:r>
              <a:rPr lang="en-US" sz="5199">
                <a:solidFill>
                  <a:srgbClr val="FFFFFF"/>
                </a:solidFill>
                <a:latin typeface="Archivo Black Bold"/>
              </a:rPr>
              <a:t>Debasish Sahoo</a:t>
            </a:r>
          </a:p>
          <a:p>
            <a:pPr>
              <a:lnSpc>
                <a:spcPts val="7279"/>
              </a:lnSpc>
            </a:pPr>
            <a:r>
              <a:rPr lang="en-US" sz="5199">
                <a:solidFill>
                  <a:srgbClr val="FFFFFF"/>
                </a:solidFill>
                <a:latin typeface="Archivo Black Bold"/>
              </a:rPr>
              <a:t>Satyam Barun Nayak</a:t>
            </a:r>
          </a:p>
          <a:p>
            <a:pPr>
              <a:lnSpc>
                <a:spcPts val="7279"/>
              </a:lnSpc>
            </a:pPr>
            <a:r>
              <a:rPr lang="en-US" sz="5199">
                <a:solidFill>
                  <a:srgbClr val="FFFFFF"/>
                </a:solidFill>
                <a:latin typeface="Archivo Black Bold"/>
              </a:rPr>
              <a:t>Under the Guidance of</a:t>
            </a:r>
          </a:p>
          <a:p>
            <a:pPr>
              <a:lnSpc>
                <a:spcPts val="7279"/>
              </a:lnSpc>
            </a:pPr>
            <a:r>
              <a:rPr lang="en-US" sz="5199">
                <a:solidFill>
                  <a:srgbClr val="FFFFFF"/>
                </a:solidFill>
                <a:latin typeface="Archivo Black"/>
              </a:rPr>
              <a:t>MR GOPAL SIR</a:t>
            </a:r>
          </a:p>
        </p:txBody>
      </p:sp>
      <p:sp>
        <p:nvSpPr>
          <p:cNvPr id="9" name="TextBox 9"/>
          <p:cNvSpPr txBox="1"/>
          <p:nvPr/>
        </p:nvSpPr>
        <p:spPr>
          <a:xfrm>
            <a:off x="13819935" y="4082745"/>
            <a:ext cx="3044825" cy="906145"/>
          </a:xfrm>
          <a:prstGeom prst="rect">
            <a:avLst/>
          </a:prstGeom>
        </p:spPr>
        <p:txBody>
          <a:bodyPr lIns="0" tIns="0" rIns="0" bIns="0" rtlCol="0" anchor="t">
            <a:spAutoFit/>
          </a:bodyPr>
          <a:lstStyle/>
          <a:p>
            <a:pPr algn="ctr">
              <a:lnSpc>
                <a:spcPts val="7279"/>
              </a:lnSpc>
            </a:pPr>
            <a:r>
              <a:rPr lang="en-US" sz="5199">
                <a:solidFill>
                  <a:srgbClr val="FFFFFF"/>
                </a:solidFill>
                <a:latin typeface="Archivo Black"/>
              </a:rPr>
              <a:t>Group:-8</a:t>
            </a:r>
          </a:p>
        </p:txBody>
      </p:sp>
      <p:sp>
        <p:nvSpPr>
          <p:cNvPr id="10" name="TextBox 10"/>
          <p:cNvSpPr txBox="1"/>
          <p:nvPr/>
        </p:nvSpPr>
        <p:spPr>
          <a:xfrm>
            <a:off x="7782480" y="3187191"/>
            <a:ext cx="10251601" cy="889026"/>
          </a:xfrm>
          <a:prstGeom prst="rect">
            <a:avLst/>
          </a:prstGeom>
        </p:spPr>
        <p:txBody>
          <a:bodyPr lIns="0" tIns="0" rIns="0" bIns="0" rtlCol="0" anchor="t">
            <a:spAutoFit/>
          </a:bodyPr>
          <a:lstStyle/>
          <a:p>
            <a:pPr algn="ctr">
              <a:lnSpc>
                <a:spcPts val="7173"/>
              </a:lnSpc>
            </a:pPr>
            <a:r>
              <a:rPr lang="en-US" sz="5123">
                <a:solidFill>
                  <a:srgbClr val="FFFFFF"/>
                </a:solidFill>
                <a:latin typeface="Archivo Black"/>
              </a:rPr>
              <a:t>Basic of C Programming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079" t="2314" r="6379" b="2888"/>
          <a:stretch>
            <a:fillRect/>
          </a:stretch>
        </p:blipFill>
        <p:spPr>
          <a:xfrm>
            <a:off x="2645886" y="1730692"/>
            <a:ext cx="13112861" cy="8487073"/>
          </a:xfrm>
          <a:prstGeom prst="rect">
            <a:avLst/>
          </a:prstGeom>
        </p:spPr>
      </p:pic>
      <p:sp>
        <p:nvSpPr>
          <p:cNvPr id="3" name="TextBox 3"/>
          <p:cNvSpPr txBox="1"/>
          <p:nvPr/>
        </p:nvSpPr>
        <p:spPr>
          <a:xfrm>
            <a:off x="212271" y="88583"/>
            <a:ext cx="12217871"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Control Statement</a:t>
            </a:r>
          </a:p>
        </p:txBody>
      </p:sp>
      <p:grpSp>
        <p:nvGrpSpPr>
          <p:cNvPr id="4" name="Group 4"/>
          <p:cNvGrpSpPr/>
          <p:nvPr/>
        </p:nvGrpSpPr>
        <p:grpSpPr>
          <a:xfrm>
            <a:off x="15727299" y="568217"/>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09</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
        <p:cNvGrpSpPr/>
        <p:nvPr/>
      </p:nvGrpSpPr>
      <p:grpSpPr>
        <a:xfrm>
          <a:off x="0" y="0"/>
          <a:ext cx="0" cy="0"/>
          <a:chOff x="0" y="0"/>
          <a:chExt cx="0" cy="0"/>
        </a:xfrm>
      </p:grpSpPr>
      <p:sp>
        <p:nvSpPr>
          <p:cNvPr id="2" name="TextBox 2"/>
          <p:cNvSpPr txBox="1"/>
          <p:nvPr/>
        </p:nvSpPr>
        <p:spPr>
          <a:xfrm>
            <a:off x="212271" y="88583"/>
            <a:ext cx="12217871"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Control Statement</a:t>
            </a:r>
          </a:p>
        </p:txBody>
      </p:sp>
      <p:sp>
        <p:nvSpPr>
          <p:cNvPr id="3" name="TextBox 3"/>
          <p:cNvSpPr txBox="1"/>
          <p:nvPr/>
        </p:nvSpPr>
        <p:spPr>
          <a:xfrm>
            <a:off x="212271" y="1733550"/>
            <a:ext cx="18075729" cy="8206740"/>
          </a:xfrm>
          <a:prstGeom prst="rect">
            <a:avLst/>
          </a:prstGeom>
        </p:spPr>
        <p:txBody>
          <a:bodyPr lIns="0" tIns="0" rIns="0" bIns="0" rtlCol="0" anchor="t">
            <a:spAutoFit/>
          </a:bodyPr>
          <a:lstStyle/>
          <a:p>
            <a:pPr marL="777240" lvl="1" indent="-388620">
              <a:lnSpc>
                <a:spcPts val="5400"/>
              </a:lnSpc>
              <a:buFont typeface="Arial"/>
              <a:buChar char="•"/>
            </a:pPr>
            <a:r>
              <a:rPr lang="en-US" sz="3600">
                <a:solidFill>
                  <a:srgbClr val="000000"/>
                </a:solidFill>
                <a:latin typeface="Archivo Black Bold"/>
              </a:rPr>
              <a:t> The Decision Making Statements are used to evaluate the one or more conditions and make the decision whether to execute set of statement or not.</a:t>
            </a:r>
          </a:p>
          <a:p>
            <a:pPr marL="777240" lvl="1" indent="-388620">
              <a:lnSpc>
                <a:spcPts val="5400"/>
              </a:lnSpc>
              <a:buFont typeface="Arial"/>
              <a:buChar char="•"/>
            </a:pPr>
            <a:r>
              <a:rPr lang="en-US" sz="3600">
                <a:solidFill>
                  <a:srgbClr val="000000"/>
                </a:solidFill>
                <a:latin typeface="Archivo Black Bold"/>
              </a:rPr>
              <a:t>1. </a:t>
            </a:r>
            <a:r>
              <a:rPr lang="en-US" sz="3600" u="sng">
                <a:solidFill>
                  <a:srgbClr val="000000"/>
                </a:solidFill>
                <a:latin typeface="Archivo Black Bold"/>
              </a:rPr>
              <a:t>if</a:t>
            </a:r>
            <a:r>
              <a:rPr lang="en-US" sz="3600">
                <a:solidFill>
                  <a:srgbClr val="000000"/>
                </a:solidFill>
                <a:latin typeface="Archivo Black Bold"/>
              </a:rPr>
              <a:t> : if statement is the most simple decision-making statement. It is used to decide whether a certain statement or block of statements will be executed or not i.e if a certain condition is true then a block of statement is executed otherwise not. </a:t>
            </a:r>
          </a:p>
          <a:p>
            <a:pPr marL="777240" lvl="1" indent="-388620">
              <a:lnSpc>
                <a:spcPts val="5400"/>
              </a:lnSpc>
              <a:buFont typeface="Arial"/>
              <a:buChar char="•"/>
            </a:pPr>
            <a:r>
              <a:rPr lang="en-US" sz="3600">
                <a:solidFill>
                  <a:srgbClr val="000000"/>
                </a:solidFill>
                <a:latin typeface="Archivo Black Bold"/>
              </a:rPr>
              <a:t>2. </a:t>
            </a:r>
            <a:r>
              <a:rPr lang="en-US" sz="3600" u="sng">
                <a:solidFill>
                  <a:srgbClr val="000000"/>
                </a:solidFill>
                <a:latin typeface="Archivo Black"/>
              </a:rPr>
              <a:t>if-else</a:t>
            </a:r>
            <a:r>
              <a:rPr lang="en-US" sz="3600">
                <a:solidFill>
                  <a:srgbClr val="000000"/>
                </a:solidFill>
                <a:latin typeface="Archivo Black"/>
              </a:rPr>
              <a:t> :The if statement alone tells us that if a condition is true it will execute a block of statements and if the condition is false it won’t. But what if we want to do something else if the condition is false.</a:t>
            </a:r>
          </a:p>
          <a:p>
            <a:pPr algn="ctr">
              <a:lnSpc>
                <a:spcPts val="5400"/>
              </a:lnSpc>
            </a:pPr>
            <a:endParaRPr lang="en-US" sz="3600">
              <a:solidFill>
                <a:srgbClr val="000000"/>
              </a:solidFill>
              <a:latin typeface="Archivo Black"/>
            </a:endParaRPr>
          </a:p>
        </p:txBody>
      </p:sp>
      <p:grpSp>
        <p:nvGrpSpPr>
          <p:cNvPr id="4" name="Group 4"/>
          <p:cNvGrpSpPr/>
          <p:nvPr/>
        </p:nvGrpSpPr>
        <p:grpSpPr>
          <a:xfrm>
            <a:off x="15926352" y="607270"/>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10</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
        <p:cNvGrpSpPr/>
        <p:nvPr/>
      </p:nvGrpSpPr>
      <p:grpSpPr>
        <a:xfrm>
          <a:off x="0" y="0"/>
          <a:ext cx="0" cy="0"/>
          <a:chOff x="0" y="0"/>
          <a:chExt cx="0" cy="0"/>
        </a:xfrm>
      </p:grpSpPr>
      <p:sp>
        <p:nvSpPr>
          <p:cNvPr id="2" name="TextBox 2"/>
          <p:cNvSpPr txBox="1"/>
          <p:nvPr/>
        </p:nvSpPr>
        <p:spPr>
          <a:xfrm>
            <a:off x="212271" y="88583"/>
            <a:ext cx="12217871"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Control Statement</a:t>
            </a:r>
          </a:p>
        </p:txBody>
      </p:sp>
      <p:sp>
        <p:nvSpPr>
          <p:cNvPr id="3" name="TextBox 3"/>
          <p:cNvSpPr txBox="1"/>
          <p:nvPr/>
        </p:nvSpPr>
        <p:spPr>
          <a:xfrm>
            <a:off x="212271" y="1756877"/>
            <a:ext cx="17819137" cy="8206740"/>
          </a:xfrm>
          <a:prstGeom prst="rect">
            <a:avLst/>
          </a:prstGeom>
        </p:spPr>
        <p:txBody>
          <a:bodyPr lIns="0" tIns="0" rIns="0" bIns="0" rtlCol="0" anchor="t">
            <a:spAutoFit/>
          </a:bodyPr>
          <a:lstStyle/>
          <a:p>
            <a:pPr marL="777240" lvl="1" indent="-388620">
              <a:lnSpc>
                <a:spcPts val="5400"/>
              </a:lnSpc>
              <a:buFont typeface="Arial"/>
              <a:buChar char="•"/>
            </a:pPr>
            <a:r>
              <a:rPr lang="en-US" sz="3600">
                <a:solidFill>
                  <a:srgbClr val="000000"/>
                </a:solidFill>
                <a:latin typeface="Archivo Black Bold"/>
              </a:rPr>
              <a:t>3. </a:t>
            </a:r>
            <a:r>
              <a:rPr lang="en-US" sz="3600" u="sng">
                <a:solidFill>
                  <a:srgbClr val="000000"/>
                </a:solidFill>
                <a:latin typeface="Archivo Black Bold"/>
              </a:rPr>
              <a:t>nested-if</a:t>
            </a:r>
            <a:r>
              <a:rPr lang="en-US" sz="3600">
                <a:solidFill>
                  <a:srgbClr val="000000"/>
                </a:solidFill>
                <a:latin typeface="Archivo Black Bold"/>
              </a:rPr>
              <a:t> :A nested if in C is an if statement that is the target of another if statement. Nested if statements mean an if statement inside another if statement.</a:t>
            </a:r>
          </a:p>
          <a:p>
            <a:pPr marL="777240" lvl="1" indent="-388620">
              <a:lnSpc>
                <a:spcPts val="5400"/>
              </a:lnSpc>
              <a:buFont typeface="Arial"/>
              <a:buChar char="•"/>
            </a:pPr>
            <a:r>
              <a:rPr lang="en-US" sz="3600">
                <a:solidFill>
                  <a:srgbClr val="000000"/>
                </a:solidFill>
                <a:latin typeface="Archivo Black Bold"/>
              </a:rPr>
              <a:t>4. </a:t>
            </a:r>
            <a:r>
              <a:rPr lang="en-US" sz="3600" u="sng">
                <a:solidFill>
                  <a:srgbClr val="000000"/>
                </a:solidFill>
                <a:latin typeface="Archivo Black Bold"/>
              </a:rPr>
              <a:t>if-else-if ladder</a:t>
            </a:r>
            <a:r>
              <a:rPr lang="en-US" sz="3600">
                <a:solidFill>
                  <a:srgbClr val="000000"/>
                </a:solidFill>
                <a:latin typeface="Archivo Black Bold"/>
              </a:rPr>
              <a:t>: Here, a user can decide among multiple options. The C if statements are executed from the top down. As soon as one of the conditions controlling the if is true, the statement associated with that if is executed, and the rest of the C else-if ladder is bypassed. </a:t>
            </a:r>
          </a:p>
          <a:p>
            <a:pPr marL="777240" lvl="1" indent="-388620">
              <a:lnSpc>
                <a:spcPts val="5400"/>
              </a:lnSpc>
              <a:buFont typeface="Arial"/>
              <a:buChar char="•"/>
            </a:pPr>
            <a:r>
              <a:rPr lang="en-US" sz="3600">
                <a:solidFill>
                  <a:srgbClr val="000000"/>
                </a:solidFill>
                <a:latin typeface="Archivo Black Bold"/>
              </a:rPr>
              <a:t>5.</a:t>
            </a:r>
            <a:r>
              <a:rPr lang="en-US" sz="3600" u="sng">
                <a:solidFill>
                  <a:srgbClr val="000000"/>
                </a:solidFill>
                <a:latin typeface="Archivo Black Bold"/>
              </a:rPr>
              <a:t>Switch case</a:t>
            </a:r>
            <a:r>
              <a:rPr lang="en-US" sz="3600">
                <a:solidFill>
                  <a:srgbClr val="000000"/>
                </a:solidFill>
                <a:latin typeface="Archivo Black Bold"/>
              </a:rPr>
              <a:t> statement evaluates a given expression and based on the evaluated value(matching a certain condition), it executes the statements associated with it. Basically, it is used to perform different actions based on different conditions(cases).</a:t>
            </a:r>
          </a:p>
        </p:txBody>
      </p:sp>
      <p:grpSp>
        <p:nvGrpSpPr>
          <p:cNvPr id="4" name="Group 4"/>
          <p:cNvGrpSpPr/>
          <p:nvPr/>
        </p:nvGrpSpPr>
        <p:grpSpPr>
          <a:xfrm>
            <a:off x="15819050" y="432843"/>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11</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134" t="3688" r="7292" b="4918"/>
          <a:stretch>
            <a:fillRect/>
          </a:stretch>
        </p:blipFill>
        <p:spPr>
          <a:xfrm>
            <a:off x="3006613" y="4641947"/>
            <a:ext cx="11878223" cy="5201848"/>
          </a:xfrm>
          <a:prstGeom prst="rect">
            <a:avLst/>
          </a:prstGeom>
        </p:spPr>
      </p:pic>
      <p:sp>
        <p:nvSpPr>
          <p:cNvPr id="3" name="TextBox 3"/>
          <p:cNvSpPr txBox="1"/>
          <p:nvPr/>
        </p:nvSpPr>
        <p:spPr>
          <a:xfrm>
            <a:off x="1028700" y="303770"/>
            <a:ext cx="4333503"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Loops</a:t>
            </a:r>
          </a:p>
        </p:txBody>
      </p:sp>
      <p:sp>
        <p:nvSpPr>
          <p:cNvPr id="4" name="TextBox 4"/>
          <p:cNvSpPr txBox="1"/>
          <p:nvPr/>
        </p:nvSpPr>
        <p:spPr>
          <a:xfrm>
            <a:off x="0" y="1803005"/>
            <a:ext cx="18288000" cy="2855595"/>
          </a:xfrm>
          <a:prstGeom prst="rect">
            <a:avLst/>
          </a:prstGeom>
        </p:spPr>
        <p:txBody>
          <a:bodyPr lIns="0" tIns="0" rIns="0" bIns="0" rtlCol="0" anchor="t">
            <a:spAutoFit/>
          </a:bodyPr>
          <a:lstStyle/>
          <a:p>
            <a:pPr marL="777240" lvl="1" indent="-388620">
              <a:lnSpc>
                <a:spcPts val="5760"/>
              </a:lnSpc>
              <a:buFont typeface="Arial"/>
              <a:buChar char="•"/>
            </a:pPr>
            <a:r>
              <a:rPr lang="en-US" sz="3600">
                <a:solidFill>
                  <a:srgbClr val="000000"/>
                </a:solidFill>
                <a:latin typeface="Archivo Black Bold"/>
              </a:rPr>
              <a:t>Loops in programming are used to repeat a block of code until the specified condition is met. A loop statement allows programmers to execute a statement or group of statements multiple times without repetition of code.</a:t>
            </a:r>
          </a:p>
        </p:txBody>
      </p:sp>
      <p:grpSp>
        <p:nvGrpSpPr>
          <p:cNvPr id="5" name="Group 5"/>
          <p:cNvGrpSpPr/>
          <p:nvPr/>
        </p:nvGrpSpPr>
        <p:grpSpPr>
          <a:xfrm>
            <a:off x="15819050" y="432843"/>
            <a:ext cx="1930885" cy="785711"/>
            <a:chOff x="0" y="0"/>
            <a:chExt cx="2574513" cy="1047614"/>
          </a:xfrm>
        </p:grpSpPr>
        <p:sp>
          <p:nvSpPr>
            <p:cNvPr id="6" name="TextBox 6"/>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12</a:t>
              </a:r>
            </a:p>
          </p:txBody>
        </p:sp>
        <p:sp>
          <p:nvSpPr>
            <p:cNvPr id="7" name="TextBox 7"/>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
        <p:cNvGrpSpPr/>
        <p:nvPr/>
      </p:nvGrpSpPr>
      <p:grpSpPr>
        <a:xfrm>
          <a:off x="0" y="0"/>
          <a:ext cx="0" cy="0"/>
          <a:chOff x="0" y="0"/>
          <a:chExt cx="0" cy="0"/>
        </a:xfrm>
      </p:grpSpPr>
      <p:sp>
        <p:nvSpPr>
          <p:cNvPr id="2" name="TextBox 2"/>
          <p:cNvSpPr txBox="1"/>
          <p:nvPr/>
        </p:nvSpPr>
        <p:spPr>
          <a:xfrm>
            <a:off x="1028700" y="303770"/>
            <a:ext cx="4333503"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Loops</a:t>
            </a:r>
          </a:p>
        </p:txBody>
      </p:sp>
      <p:sp>
        <p:nvSpPr>
          <p:cNvPr id="3" name="TextBox 3"/>
          <p:cNvSpPr txBox="1"/>
          <p:nvPr/>
        </p:nvSpPr>
        <p:spPr>
          <a:xfrm>
            <a:off x="559837" y="2423160"/>
            <a:ext cx="17728163" cy="6835140"/>
          </a:xfrm>
          <a:prstGeom prst="rect">
            <a:avLst/>
          </a:prstGeom>
        </p:spPr>
        <p:txBody>
          <a:bodyPr lIns="0" tIns="0" rIns="0" bIns="0" rtlCol="0" anchor="t">
            <a:spAutoFit/>
          </a:bodyPr>
          <a:lstStyle/>
          <a:p>
            <a:pPr marL="777240" lvl="1" indent="-388620">
              <a:lnSpc>
                <a:spcPts val="5400"/>
              </a:lnSpc>
              <a:buFont typeface="Arial"/>
              <a:buChar char="•"/>
            </a:pPr>
            <a:r>
              <a:rPr lang="en-US" sz="3600" u="sng">
                <a:solidFill>
                  <a:srgbClr val="000000"/>
                </a:solidFill>
                <a:latin typeface="Archivo Black Bold"/>
              </a:rPr>
              <a:t>for Loop</a:t>
            </a:r>
            <a:r>
              <a:rPr lang="en-US" sz="3600">
                <a:solidFill>
                  <a:srgbClr val="000000"/>
                </a:solidFill>
                <a:latin typeface="Archivo Black Bold"/>
              </a:rPr>
              <a:t> :for loop in C programming is a  repetition control structure that allows programmers to write a loop that will be executed a specific number of times. for loop enables programmers to perform n number of steps together in a single line.</a:t>
            </a:r>
          </a:p>
          <a:p>
            <a:pPr marL="777240" lvl="1" indent="-388620">
              <a:lnSpc>
                <a:spcPts val="5400"/>
              </a:lnSpc>
              <a:buFont typeface="Arial"/>
              <a:buChar char="•"/>
            </a:pPr>
            <a:r>
              <a:rPr lang="en-US" sz="3600" u="sng">
                <a:solidFill>
                  <a:srgbClr val="000000"/>
                </a:solidFill>
                <a:latin typeface="Archivo Black Bold"/>
              </a:rPr>
              <a:t>While Loop</a:t>
            </a:r>
            <a:r>
              <a:rPr lang="en-US" sz="3600">
                <a:solidFill>
                  <a:srgbClr val="000000"/>
                </a:solidFill>
                <a:latin typeface="Archivo Black Bold"/>
              </a:rPr>
              <a:t>: While loop does not depend upon the number of iterations. In for loop the number of iterations was previously known to us but in the While loop, the execution is terminated on the basis of the test condition. If the test condition will become false then it will break from the while loop else body will be executed.</a:t>
            </a:r>
          </a:p>
        </p:txBody>
      </p:sp>
      <p:grpSp>
        <p:nvGrpSpPr>
          <p:cNvPr id="4" name="Group 4"/>
          <p:cNvGrpSpPr/>
          <p:nvPr/>
        </p:nvGrpSpPr>
        <p:grpSpPr>
          <a:xfrm>
            <a:off x="15756781" y="635845"/>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13</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
        <p:cNvGrpSpPr/>
        <p:nvPr/>
      </p:nvGrpSpPr>
      <p:grpSpPr>
        <a:xfrm>
          <a:off x="0" y="0"/>
          <a:ext cx="0" cy="0"/>
          <a:chOff x="0" y="0"/>
          <a:chExt cx="0" cy="0"/>
        </a:xfrm>
      </p:grpSpPr>
      <p:sp>
        <p:nvSpPr>
          <p:cNvPr id="2" name="TextBox 2"/>
          <p:cNvSpPr txBox="1"/>
          <p:nvPr/>
        </p:nvSpPr>
        <p:spPr>
          <a:xfrm>
            <a:off x="678802" y="117157"/>
            <a:ext cx="4333503"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Loops</a:t>
            </a:r>
          </a:p>
        </p:txBody>
      </p:sp>
      <p:sp>
        <p:nvSpPr>
          <p:cNvPr id="3" name="TextBox 3"/>
          <p:cNvSpPr txBox="1"/>
          <p:nvPr/>
        </p:nvSpPr>
        <p:spPr>
          <a:xfrm>
            <a:off x="0" y="1869680"/>
            <a:ext cx="17655851" cy="2537394"/>
          </a:xfrm>
          <a:prstGeom prst="rect">
            <a:avLst/>
          </a:prstGeom>
        </p:spPr>
        <p:txBody>
          <a:bodyPr lIns="0" tIns="0" rIns="0" bIns="0" rtlCol="0" anchor="t">
            <a:spAutoFit/>
          </a:bodyPr>
          <a:lstStyle/>
          <a:p>
            <a:pPr marL="777805" lvl="1" indent="-388903">
              <a:lnSpc>
                <a:spcPts val="5043"/>
              </a:lnSpc>
              <a:buFont typeface="Arial"/>
              <a:buChar char="•"/>
            </a:pPr>
            <a:r>
              <a:rPr lang="en-US" sz="3602" dirty="0">
                <a:solidFill>
                  <a:srgbClr val="000000"/>
                </a:solidFill>
                <a:latin typeface="Archivo Black Bold"/>
              </a:rPr>
              <a:t>3. </a:t>
            </a:r>
            <a:r>
              <a:rPr lang="en-US" sz="3602" u="sng" dirty="0">
                <a:solidFill>
                  <a:srgbClr val="000000"/>
                </a:solidFill>
                <a:latin typeface="Archivo Black Bold"/>
              </a:rPr>
              <a:t>do-while Loop:</a:t>
            </a:r>
            <a:r>
              <a:rPr lang="en-US" sz="3602" dirty="0">
                <a:solidFill>
                  <a:srgbClr val="000000"/>
                </a:solidFill>
                <a:latin typeface="Archivo Black Bold"/>
              </a:rPr>
              <a:t> The do-while loop is similar to a while loop but the only difference lies in the do-while loop test condition which is tested at the end of the body. In the do-while loop, the loop body will execute at least once irrespective of the test condition.</a:t>
            </a:r>
          </a:p>
        </p:txBody>
      </p:sp>
      <p:sp>
        <p:nvSpPr>
          <p:cNvPr id="4" name="TextBox 4"/>
          <p:cNvSpPr txBox="1"/>
          <p:nvPr/>
        </p:nvSpPr>
        <p:spPr>
          <a:xfrm>
            <a:off x="6184147" y="4599163"/>
            <a:ext cx="5287558" cy="5203453"/>
          </a:xfrm>
          <a:prstGeom prst="rect">
            <a:avLst/>
          </a:prstGeom>
        </p:spPr>
        <p:txBody>
          <a:bodyPr lIns="0" tIns="0" rIns="0" bIns="0" rtlCol="0" anchor="t">
            <a:spAutoFit/>
          </a:bodyPr>
          <a:lstStyle/>
          <a:p>
            <a:pPr algn="ctr">
              <a:lnSpc>
                <a:spcPts val="4588"/>
              </a:lnSpc>
              <a:spcBef>
                <a:spcPct val="0"/>
              </a:spcBef>
            </a:pPr>
            <a:r>
              <a:rPr lang="en-US" sz="3277">
                <a:solidFill>
                  <a:srgbClr val="000000"/>
                </a:solidFill>
                <a:latin typeface="Canva Sans Bold"/>
              </a:rPr>
              <a:t>initialization_expression;</a:t>
            </a:r>
          </a:p>
          <a:p>
            <a:pPr algn="ctr">
              <a:lnSpc>
                <a:spcPts val="4588"/>
              </a:lnSpc>
              <a:spcBef>
                <a:spcPct val="0"/>
              </a:spcBef>
            </a:pPr>
            <a:r>
              <a:rPr lang="en-US" sz="3277">
                <a:solidFill>
                  <a:srgbClr val="000000"/>
                </a:solidFill>
                <a:latin typeface="Canva Sans Bold"/>
              </a:rPr>
              <a:t>do</a:t>
            </a:r>
          </a:p>
          <a:p>
            <a:pPr algn="ctr">
              <a:lnSpc>
                <a:spcPts val="4588"/>
              </a:lnSpc>
              <a:spcBef>
                <a:spcPct val="0"/>
              </a:spcBef>
            </a:pPr>
            <a:r>
              <a:rPr lang="en-US" sz="3277">
                <a:solidFill>
                  <a:srgbClr val="000000"/>
                </a:solidFill>
                <a:latin typeface="Canva Sans Bold"/>
              </a:rPr>
              <a:t>{</a:t>
            </a:r>
          </a:p>
          <a:p>
            <a:pPr algn="ctr">
              <a:lnSpc>
                <a:spcPts val="4588"/>
              </a:lnSpc>
              <a:spcBef>
                <a:spcPct val="0"/>
              </a:spcBef>
            </a:pPr>
            <a:r>
              <a:rPr lang="en-US" sz="3277">
                <a:solidFill>
                  <a:srgbClr val="000000"/>
                </a:solidFill>
                <a:latin typeface="Canva Sans Bold"/>
              </a:rPr>
              <a:t>    // body of do-while loop</a:t>
            </a:r>
          </a:p>
          <a:p>
            <a:pPr algn="ctr">
              <a:lnSpc>
                <a:spcPts val="4588"/>
              </a:lnSpc>
              <a:spcBef>
                <a:spcPct val="0"/>
              </a:spcBef>
            </a:pPr>
            <a:r>
              <a:rPr lang="en-US" sz="3277">
                <a:solidFill>
                  <a:srgbClr val="000000"/>
                </a:solidFill>
                <a:latin typeface="Canva Sans Bold"/>
              </a:rPr>
              <a:t>    </a:t>
            </a:r>
          </a:p>
          <a:p>
            <a:pPr algn="ctr">
              <a:lnSpc>
                <a:spcPts val="4588"/>
              </a:lnSpc>
              <a:spcBef>
                <a:spcPct val="0"/>
              </a:spcBef>
            </a:pPr>
            <a:r>
              <a:rPr lang="en-US" sz="3277">
                <a:solidFill>
                  <a:srgbClr val="000000"/>
                </a:solidFill>
                <a:latin typeface="Canva Sans Bold"/>
              </a:rPr>
              <a:t>    </a:t>
            </a:r>
          </a:p>
          <a:p>
            <a:pPr algn="ctr">
              <a:lnSpc>
                <a:spcPts val="4588"/>
              </a:lnSpc>
              <a:spcBef>
                <a:spcPct val="0"/>
              </a:spcBef>
            </a:pPr>
            <a:r>
              <a:rPr lang="en-US" sz="3277">
                <a:solidFill>
                  <a:srgbClr val="000000"/>
                </a:solidFill>
                <a:latin typeface="Canva Sans Bold"/>
              </a:rPr>
              <a:t>    update_expression;</a:t>
            </a:r>
          </a:p>
          <a:p>
            <a:pPr algn="ctr">
              <a:lnSpc>
                <a:spcPts val="4588"/>
              </a:lnSpc>
              <a:spcBef>
                <a:spcPct val="0"/>
              </a:spcBef>
            </a:pPr>
            <a:endParaRPr lang="en-US" sz="3277">
              <a:solidFill>
                <a:srgbClr val="000000"/>
              </a:solidFill>
              <a:latin typeface="Canva Sans Bold"/>
            </a:endParaRPr>
          </a:p>
          <a:p>
            <a:pPr algn="ctr">
              <a:lnSpc>
                <a:spcPts val="4588"/>
              </a:lnSpc>
              <a:spcBef>
                <a:spcPct val="0"/>
              </a:spcBef>
            </a:pPr>
            <a:r>
              <a:rPr lang="en-US" sz="3277">
                <a:solidFill>
                  <a:srgbClr val="000000"/>
                </a:solidFill>
                <a:latin typeface="Canva Sans Bold"/>
              </a:rPr>
              <a:t>} while (test_expression);</a:t>
            </a:r>
          </a:p>
        </p:txBody>
      </p:sp>
      <p:grpSp>
        <p:nvGrpSpPr>
          <p:cNvPr id="5" name="Group 5"/>
          <p:cNvGrpSpPr/>
          <p:nvPr/>
        </p:nvGrpSpPr>
        <p:grpSpPr>
          <a:xfrm>
            <a:off x="15756781" y="635845"/>
            <a:ext cx="1930885" cy="785711"/>
            <a:chOff x="0" y="0"/>
            <a:chExt cx="2574513" cy="1047614"/>
          </a:xfrm>
        </p:grpSpPr>
        <p:sp>
          <p:nvSpPr>
            <p:cNvPr id="6" name="TextBox 6"/>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14</a:t>
              </a:r>
            </a:p>
          </p:txBody>
        </p:sp>
        <p:sp>
          <p:nvSpPr>
            <p:cNvPr id="7" name="TextBox 7"/>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sp>
        <p:nvSpPr>
          <p:cNvPr id="2" name="TextBox 2"/>
          <p:cNvSpPr txBox="1"/>
          <p:nvPr/>
        </p:nvSpPr>
        <p:spPr>
          <a:xfrm>
            <a:off x="445537" y="117158"/>
            <a:ext cx="6899422"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Functions</a:t>
            </a:r>
          </a:p>
        </p:txBody>
      </p:sp>
      <p:sp>
        <p:nvSpPr>
          <p:cNvPr id="3" name="TextBox 3"/>
          <p:cNvSpPr txBox="1"/>
          <p:nvPr/>
        </p:nvSpPr>
        <p:spPr>
          <a:xfrm>
            <a:off x="349898" y="2423160"/>
            <a:ext cx="17588204" cy="6835140"/>
          </a:xfrm>
          <a:prstGeom prst="rect">
            <a:avLst/>
          </a:prstGeom>
        </p:spPr>
        <p:txBody>
          <a:bodyPr lIns="0" tIns="0" rIns="0" bIns="0" rtlCol="0" anchor="t">
            <a:spAutoFit/>
          </a:bodyPr>
          <a:lstStyle/>
          <a:p>
            <a:pPr marL="777240" lvl="1" indent="-388620">
              <a:lnSpc>
                <a:spcPts val="5400"/>
              </a:lnSpc>
              <a:buFont typeface="Arial"/>
              <a:buChar char="•"/>
            </a:pPr>
            <a:r>
              <a:rPr lang="en-US" sz="3600">
                <a:solidFill>
                  <a:srgbClr val="000000"/>
                </a:solidFill>
                <a:latin typeface="Archivo Black Bold"/>
              </a:rPr>
              <a:t>Functions are sets of statements that take inputs, perform some operations, and produce results. The operation of a function occurs only when it is called.  </a:t>
            </a:r>
          </a:p>
          <a:p>
            <a:pPr marL="777240" lvl="1" indent="-388620">
              <a:lnSpc>
                <a:spcPts val="5400"/>
              </a:lnSpc>
              <a:buFont typeface="Arial"/>
              <a:buChar char="•"/>
            </a:pPr>
            <a:r>
              <a:rPr lang="en-US" sz="3600">
                <a:solidFill>
                  <a:srgbClr val="000000"/>
                </a:solidFill>
                <a:latin typeface="Archivo Black Bold"/>
              </a:rPr>
              <a:t>Rather than writing the same code for different inputs repeatedly, we can call the function instead of writing the same code over and over again. </a:t>
            </a:r>
          </a:p>
          <a:p>
            <a:pPr marL="777240" lvl="1" indent="-388620">
              <a:lnSpc>
                <a:spcPts val="5400"/>
              </a:lnSpc>
              <a:buFont typeface="Arial"/>
              <a:buChar char="•"/>
            </a:pPr>
            <a:r>
              <a:rPr lang="en-US" sz="3600">
                <a:solidFill>
                  <a:srgbClr val="000000"/>
                </a:solidFill>
                <a:latin typeface="Archivo Black Bold"/>
              </a:rPr>
              <a:t>Function declarations tell the compiler how many parameters a function takes, what kinds of parameters it returns, and what types of data it takes. Function declarations do not need to include parameter names, but definitions must. </a:t>
            </a:r>
          </a:p>
        </p:txBody>
      </p:sp>
      <p:grpSp>
        <p:nvGrpSpPr>
          <p:cNvPr id="4" name="Group 4"/>
          <p:cNvGrpSpPr/>
          <p:nvPr/>
        </p:nvGrpSpPr>
        <p:grpSpPr>
          <a:xfrm>
            <a:off x="15756781" y="635845"/>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15</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sp>
        <p:nvSpPr>
          <p:cNvPr id="2" name="TextBox 2"/>
          <p:cNvSpPr txBox="1"/>
          <p:nvPr/>
        </p:nvSpPr>
        <p:spPr>
          <a:xfrm>
            <a:off x="445537" y="117158"/>
            <a:ext cx="6899422"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Functions</a:t>
            </a:r>
          </a:p>
        </p:txBody>
      </p:sp>
      <p:pic>
        <p:nvPicPr>
          <p:cNvPr id="3" name="Picture 3"/>
          <p:cNvPicPr>
            <a:picLocks noChangeAspect="1"/>
          </p:cNvPicPr>
          <p:nvPr/>
        </p:nvPicPr>
        <p:blipFill>
          <a:blip r:embed="rId2"/>
          <a:srcRect l="8856" t="13345" b="12667"/>
          <a:stretch>
            <a:fillRect/>
          </a:stretch>
        </p:blipFill>
        <p:spPr>
          <a:xfrm>
            <a:off x="2213986" y="2295778"/>
            <a:ext cx="13860029" cy="6705960"/>
          </a:xfrm>
          <a:prstGeom prst="rect">
            <a:avLst/>
          </a:prstGeom>
        </p:spPr>
      </p:pic>
      <p:grpSp>
        <p:nvGrpSpPr>
          <p:cNvPr id="4" name="Group 4"/>
          <p:cNvGrpSpPr/>
          <p:nvPr/>
        </p:nvGrpSpPr>
        <p:grpSpPr>
          <a:xfrm>
            <a:off x="15866191" y="635845"/>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16</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sp>
        <p:nvSpPr>
          <p:cNvPr id="2" name="TextBox 2"/>
          <p:cNvSpPr txBox="1"/>
          <p:nvPr/>
        </p:nvSpPr>
        <p:spPr>
          <a:xfrm>
            <a:off x="445537" y="117158"/>
            <a:ext cx="6899422"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Functions</a:t>
            </a:r>
          </a:p>
        </p:txBody>
      </p:sp>
      <p:sp>
        <p:nvSpPr>
          <p:cNvPr id="3" name="TextBox 3"/>
          <p:cNvSpPr txBox="1"/>
          <p:nvPr/>
        </p:nvSpPr>
        <p:spPr>
          <a:xfrm>
            <a:off x="162218" y="1644967"/>
            <a:ext cx="17634857" cy="8206740"/>
          </a:xfrm>
          <a:prstGeom prst="rect">
            <a:avLst/>
          </a:prstGeom>
        </p:spPr>
        <p:txBody>
          <a:bodyPr lIns="0" tIns="0" rIns="0" bIns="0" rtlCol="0" anchor="t">
            <a:spAutoFit/>
          </a:bodyPr>
          <a:lstStyle/>
          <a:p>
            <a:pPr marL="777240" lvl="1" indent="-388620">
              <a:lnSpc>
                <a:spcPts val="5400"/>
              </a:lnSpc>
              <a:buFont typeface="Arial"/>
              <a:buChar char="•"/>
            </a:pPr>
            <a:r>
              <a:rPr lang="en-US" sz="3600" u="sng">
                <a:solidFill>
                  <a:srgbClr val="000000"/>
                </a:solidFill>
                <a:latin typeface="Archivo Black Bold"/>
              </a:rPr>
              <a:t>Function Declarations</a:t>
            </a:r>
            <a:r>
              <a:rPr lang="en-US" sz="3600">
                <a:solidFill>
                  <a:srgbClr val="000000"/>
                </a:solidFill>
                <a:latin typeface="Archivo Black Bold"/>
              </a:rPr>
              <a:t>: Function declarations tell the compiler how many parameters a function takes, what kinds of parameters it returns, and what types of data it takes. Function declarations do not need to include parameter names, but definitions must. </a:t>
            </a:r>
          </a:p>
          <a:p>
            <a:pPr marL="777240" lvl="1" indent="-388620">
              <a:lnSpc>
                <a:spcPts val="5400"/>
              </a:lnSpc>
              <a:buFont typeface="Arial"/>
              <a:buChar char="•"/>
            </a:pPr>
            <a:r>
              <a:rPr lang="en-US" sz="3600">
                <a:solidFill>
                  <a:srgbClr val="000000"/>
                </a:solidFill>
                <a:latin typeface="Archivo Black Bold"/>
              </a:rPr>
              <a:t>The parameters passed to function are called actual parameters whereas the parameters received by function are called formal parameters.</a:t>
            </a:r>
          </a:p>
          <a:p>
            <a:pPr marL="777240" lvl="1" indent="-388620">
              <a:lnSpc>
                <a:spcPts val="5400"/>
              </a:lnSpc>
              <a:buFont typeface="Arial"/>
              <a:buChar char="•"/>
            </a:pPr>
            <a:r>
              <a:rPr lang="en-US" sz="3600" u="sng">
                <a:solidFill>
                  <a:srgbClr val="000000"/>
                </a:solidFill>
                <a:latin typeface="Archivo Black"/>
              </a:rPr>
              <a:t>Call By Value</a:t>
            </a:r>
            <a:r>
              <a:rPr lang="en-US" sz="3600">
                <a:solidFill>
                  <a:srgbClr val="000000"/>
                </a:solidFill>
                <a:latin typeface="Archivo Black"/>
              </a:rPr>
              <a:t>: In this parameter passing method, values of actual parameters are copied to function’s formal parameters and the two types of parameters are stored in different memory locations. So any changes made inside functions are not reflected in actual parameters of the caller.</a:t>
            </a:r>
          </a:p>
        </p:txBody>
      </p:sp>
      <p:grpSp>
        <p:nvGrpSpPr>
          <p:cNvPr id="4" name="Group 4"/>
          <p:cNvGrpSpPr/>
          <p:nvPr/>
        </p:nvGrpSpPr>
        <p:grpSpPr>
          <a:xfrm>
            <a:off x="15866191" y="635845"/>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17</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sp>
        <p:nvSpPr>
          <p:cNvPr id="2" name="TextBox 2"/>
          <p:cNvSpPr txBox="1"/>
          <p:nvPr/>
        </p:nvSpPr>
        <p:spPr>
          <a:xfrm>
            <a:off x="445537" y="117158"/>
            <a:ext cx="6899422"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Functions</a:t>
            </a:r>
          </a:p>
        </p:txBody>
      </p:sp>
      <p:sp>
        <p:nvSpPr>
          <p:cNvPr id="3" name="TextBox 3"/>
          <p:cNvSpPr txBox="1"/>
          <p:nvPr/>
        </p:nvSpPr>
        <p:spPr>
          <a:xfrm>
            <a:off x="162218" y="1644967"/>
            <a:ext cx="17634857" cy="3417667"/>
          </a:xfrm>
          <a:prstGeom prst="rect">
            <a:avLst/>
          </a:prstGeom>
        </p:spPr>
        <p:txBody>
          <a:bodyPr lIns="0" tIns="0" rIns="0" bIns="0" rtlCol="0" anchor="t">
            <a:spAutoFit/>
          </a:bodyPr>
          <a:lstStyle/>
          <a:p>
            <a:pPr marL="777240" lvl="1" indent="-388620">
              <a:lnSpc>
                <a:spcPts val="5400"/>
              </a:lnSpc>
              <a:buFont typeface="Arial"/>
              <a:buChar char="•"/>
            </a:pPr>
            <a:r>
              <a:rPr lang="en-US" sz="3600" dirty="0">
                <a:solidFill>
                  <a:srgbClr val="000000"/>
                </a:solidFill>
                <a:latin typeface="Archivo Black"/>
              </a:rPr>
              <a:t>Type of declarations</a:t>
            </a:r>
          </a:p>
          <a:p>
            <a:pPr marL="777240" lvl="1" indent="-388620">
              <a:lnSpc>
                <a:spcPts val="5400"/>
              </a:lnSpc>
              <a:buFont typeface="Arial"/>
              <a:buChar char="•"/>
            </a:pPr>
            <a:r>
              <a:rPr lang="en-US" sz="3600" dirty="0">
                <a:solidFill>
                  <a:srgbClr val="000000"/>
                </a:solidFill>
                <a:latin typeface="Archivo Black"/>
              </a:rPr>
              <a:t>1.No return type functions(no arguments)</a:t>
            </a:r>
          </a:p>
          <a:p>
            <a:pPr marL="777240" lvl="1" indent="-388620">
              <a:lnSpc>
                <a:spcPts val="5400"/>
              </a:lnSpc>
              <a:buFont typeface="Arial"/>
              <a:buChar char="•"/>
            </a:pPr>
            <a:r>
              <a:rPr lang="en-US" sz="3600" dirty="0">
                <a:solidFill>
                  <a:srgbClr val="000000"/>
                </a:solidFill>
                <a:latin typeface="Archivo Black"/>
              </a:rPr>
              <a:t>2. with return type functions(with arguments)</a:t>
            </a:r>
          </a:p>
          <a:p>
            <a:pPr marL="777240" lvl="1" indent="-388620">
              <a:lnSpc>
                <a:spcPts val="5400"/>
              </a:lnSpc>
              <a:buFont typeface="Arial"/>
              <a:buChar char="•"/>
            </a:pPr>
            <a:r>
              <a:rPr lang="en-US" sz="3600" dirty="0">
                <a:solidFill>
                  <a:srgbClr val="000000"/>
                </a:solidFill>
                <a:latin typeface="Archivo Black"/>
              </a:rPr>
              <a:t>3. with return type functions(no arguments)</a:t>
            </a:r>
          </a:p>
          <a:p>
            <a:pPr marL="777240" lvl="1" indent="-388620">
              <a:lnSpc>
                <a:spcPts val="5400"/>
              </a:lnSpc>
              <a:buFont typeface="Arial"/>
              <a:buChar char="•"/>
            </a:pPr>
            <a:r>
              <a:rPr lang="en-US" sz="3600" dirty="0">
                <a:solidFill>
                  <a:srgbClr val="000000"/>
                </a:solidFill>
                <a:latin typeface="Archivo Black"/>
              </a:rPr>
              <a:t>4.no return type functions(with arguments)</a:t>
            </a:r>
          </a:p>
        </p:txBody>
      </p:sp>
      <p:grpSp>
        <p:nvGrpSpPr>
          <p:cNvPr id="4" name="Group 4"/>
          <p:cNvGrpSpPr/>
          <p:nvPr/>
        </p:nvGrpSpPr>
        <p:grpSpPr>
          <a:xfrm>
            <a:off x="15866191" y="635845"/>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17</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extLst>
      <p:ext uri="{BB962C8B-B14F-4D97-AF65-F5344CB8AC3E}">
        <p14:creationId xmlns:p14="http://schemas.microsoft.com/office/powerpoint/2010/main" val="1525508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sp>
        <p:nvSpPr>
          <p:cNvPr id="2" name="TextBox 2"/>
          <p:cNvSpPr txBox="1"/>
          <p:nvPr/>
        </p:nvSpPr>
        <p:spPr>
          <a:xfrm>
            <a:off x="5989685" y="351451"/>
            <a:ext cx="5135515" cy="906338"/>
          </a:xfrm>
          <a:prstGeom prst="rect">
            <a:avLst/>
          </a:prstGeom>
        </p:spPr>
        <p:txBody>
          <a:bodyPr wrap="square" lIns="0" tIns="0" rIns="0" bIns="0" rtlCol="0" anchor="t">
            <a:spAutoFit/>
          </a:bodyPr>
          <a:lstStyle/>
          <a:p>
            <a:pPr algn="ctr">
              <a:lnSpc>
                <a:spcPts val="7199"/>
              </a:lnSpc>
              <a:spcBef>
                <a:spcPct val="0"/>
              </a:spcBef>
            </a:pPr>
            <a:r>
              <a:rPr lang="en-US" sz="5999" dirty="0">
                <a:solidFill>
                  <a:srgbClr val="FFFFFF"/>
                </a:solidFill>
                <a:latin typeface="Archivo Black Bold"/>
              </a:rPr>
              <a:t>CONTENTS</a:t>
            </a:r>
          </a:p>
        </p:txBody>
      </p:sp>
      <p:grpSp>
        <p:nvGrpSpPr>
          <p:cNvPr id="3" name="Group 3"/>
          <p:cNvGrpSpPr/>
          <p:nvPr/>
        </p:nvGrpSpPr>
        <p:grpSpPr>
          <a:xfrm>
            <a:off x="15547835" y="360976"/>
            <a:ext cx="2083285" cy="847725"/>
            <a:chOff x="0" y="0"/>
            <a:chExt cx="2777713" cy="1130300"/>
          </a:xfrm>
        </p:grpSpPr>
        <p:sp>
          <p:nvSpPr>
            <p:cNvPr id="4" name="TextBox 4"/>
            <p:cNvSpPr txBox="1"/>
            <p:nvPr/>
          </p:nvSpPr>
          <p:spPr>
            <a:xfrm>
              <a:off x="0" y="-19050"/>
              <a:ext cx="2177430" cy="1149350"/>
            </a:xfrm>
            <a:prstGeom prst="rect">
              <a:avLst/>
            </a:prstGeom>
          </p:spPr>
          <p:txBody>
            <a:bodyPr lIns="0" tIns="0" rIns="0" bIns="0" rtlCol="0" anchor="t">
              <a:spAutoFit/>
            </a:bodyPr>
            <a:lstStyle/>
            <a:p>
              <a:pPr algn="r">
                <a:lnSpc>
                  <a:spcPts val="6720"/>
                </a:lnSpc>
              </a:pPr>
              <a:r>
                <a:rPr lang="en-US" sz="5600">
                  <a:solidFill>
                    <a:srgbClr val="FFFFFF"/>
                  </a:solidFill>
                  <a:latin typeface="Arvo"/>
                </a:rPr>
                <a:t>02</a:t>
              </a:r>
            </a:p>
          </p:txBody>
        </p:sp>
        <p:sp>
          <p:nvSpPr>
            <p:cNvPr id="5" name="TextBox 5"/>
            <p:cNvSpPr txBox="1"/>
            <p:nvPr/>
          </p:nvSpPr>
          <p:spPr>
            <a:xfrm>
              <a:off x="2177430" y="565150"/>
              <a:ext cx="600283" cy="419100"/>
            </a:xfrm>
            <a:prstGeom prst="rect">
              <a:avLst/>
            </a:prstGeom>
          </p:spPr>
          <p:txBody>
            <a:bodyPr lIns="0" tIns="0" rIns="0" bIns="0" rtlCol="0" anchor="t">
              <a:spAutoFit/>
            </a:bodyPr>
            <a:lstStyle/>
            <a:p>
              <a:pPr algn="r">
                <a:lnSpc>
                  <a:spcPts val="2520"/>
                </a:lnSpc>
              </a:pPr>
              <a:r>
                <a:rPr lang="en-US" sz="2100">
                  <a:solidFill>
                    <a:srgbClr val="FFFFFF"/>
                  </a:solidFill>
                  <a:latin typeface="Arvo"/>
                </a:rPr>
                <a:t>/18</a:t>
              </a:r>
            </a:p>
          </p:txBody>
        </p:sp>
      </p:grpSp>
      <p:sp>
        <p:nvSpPr>
          <p:cNvPr id="7" name="TextBox 7"/>
          <p:cNvSpPr txBox="1"/>
          <p:nvPr/>
        </p:nvSpPr>
        <p:spPr>
          <a:xfrm>
            <a:off x="1676400" y="1409700"/>
            <a:ext cx="5477770" cy="762000"/>
          </a:xfrm>
          <a:prstGeom prst="rect">
            <a:avLst/>
          </a:prstGeom>
        </p:spPr>
        <p:txBody>
          <a:bodyPr wrap="square" lIns="0" tIns="0" rIns="0" bIns="0" rtlCol="0" anchor="t">
            <a:spAutoFit/>
          </a:bodyPr>
          <a:lstStyle/>
          <a:p>
            <a:pPr algn="ctr">
              <a:lnSpc>
                <a:spcPts val="5999"/>
              </a:lnSpc>
              <a:spcBef>
                <a:spcPct val="0"/>
              </a:spcBef>
            </a:pPr>
            <a:r>
              <a:rPr lang="en-US" sz="4999" dirty="0">
                <a:solidFill>
                  <a:srgbClr val="FFFFFF"/>
                </a:solidFill>
                <a:latin typeface="Archivo Black Bold"/>
              </a:rPr>
              <a:t>Topic Name</a:t>
            </a:r>
          </a:p>
        </p:txBody>
      </p:sp>
      <p:sp>
        <p:nvSpPr>
          <p:cNvPr id="8" name="TextBox 8"/>
          <p:cNvSpPr txBox="1"/>
          <p:nvPr/>
        </p:nvSpPr>
        <p:spPr>
          <a:xfrm>
            <a:off x="13559164" y="1385221"/>
            <a:ext cx="3846850" cy="755271"/>
          </a:xfrm>
          <a:prstGeom prst="rect">
            <a:avLst/>
          </a:prstGeom>
        </p:spPr>
        <p:txBody>
          <a:bodyPr wrap="square" lIns="0" tIns="0" rIns="0" bIns="0" rtlCol="0" anchor="t">
            <a:spAutoFit/>
          </a:bodyPr>
          <a:lstStyle/>
          <a:p>
            <a:pPr algn="ctr">
              <a:lnSpc>
                <a:spcPts val="5999"/>
              </a:lnSpc>
              <a:spcBef>
                <a:spcPct val="0"/>
              </a:spcBef>
            </a:pPr>
            <a:r>
              <a:rPr lang="en-US" sz="4999" dirty="0">
                <a:solidFill>
                  <a:srgbClr val="FFFFFF"/>
                </a:solidFill>
                <a:latin typeface="Archivo Black"/>
              </a:rPr>
              <a:t>Page No.</a:t>
            </a:r>
          </a:p>
        </p:txBody>
      </p:sp>
      <p:sp>
        <p:nvSpPr>
          <p:cNvPr id="9" name="TextBox 9"/>
          <p:cNvSpPr txBox="1"/>
          <p:nvPr/>
        </p:nvSpPr>
        <p:spPr>
          <a:xfrm>
            <a:off x="1417685" y="2193851"/>
            <a:ext cx="9144000" cy="7937558"/>
          </a:xfrm>
          <a:prstGeom prst="rect">
            <a:avLst/>
          </a:prstGeom>
        </p:spPr>
        <p:txBody>
          <a:bodyPr wrap="square" lIns="0" tIns="0" rIns="0" bIns="0" rtlCol="0" anchor="t">
            <a:spAutoFit/>
          </a:bodyPr>
          <a:lstStyle/>
          <a:p>
            <a:pPr marL="1209258" lvl="1" indent="-604629">
              <a:lnSpc>
                <a:spcPts val="7841"/>
              </a:lnSpc>
              <a:buFont typeface="Arial"/>
              <a:buChar char="•"/>
            </a:pPr>
            <a:r>
              <a:rPr lang="en-US" sz="5601" dirty="0">
                <a:solidFill>
                  <a:srgbClr val="FFFFFF"/>
                </a:solidFill>
                <a:latin typeface="Canva Sans Bold"/>
              </a:rPr>
              <a:t>Data Types</a:t>
            </a:r>
          </a:p>
          <a:p>
            <a:pPr marL="1209258" lvl="1" indent="-604629">
              <a:lnSpc>
                <a:spcPts val="7841"/>
              </a:lnSpc>
              <a:buFont typeface="Arial"/>
              <a:buChar char="•"/>
            </a:pPr>
            <a:r>
              <a:rPr lang="en-US" sz="5601" dirty="0">
                <a:solidFill>
                  <a:srgbClr val="FFFFFF"/>
                </a:solidFill>
                <a:latin typeface="Canva Sans Bold"/>
              </a:rPr>
              <a:t>Operators</a:t>
            </a:r>
          </a:p>
          <a:p>
            <a:pPr marL="1209258" lvl="1" indent="-604629">
              <a:lnSpc>
                <a:spcPts val="7841"/>
              </a:lnSpc>
              <a:buFont typeface="Arial"/>
              <a:buChar char="•"/>
            </a:pPr>
            <a:r>
              <a:rPr lang="en-US" sz="5601" dirty="0">
                <a:solidFill>
                  <a:srgbClr val="FFFFFF"/>
                </a:solidFill>
                <a:latin typeface="Canva Sans Bold"/>
              </a:rPr>
              <a:t>Control Statements</a:t>
            </a:r>
          </a:p>
          <a:p>
            <a:pPr marL="1209258" lvl="1" indent="-604629">
              <a:lnSpc>
                <a:spcPts val="7841"/>
              </a:lnSpc>
              <a:buFont typeface="Arial"/>
              <a:buChar char="•"/>
            </a:pPr>
            <a:r>
              <a:rPr lang="en-US" sz="5601" dirty="0">
                <a:solidFill>
                  <a:srgbClr val="FFFFFF"/>
                </a:solidFill>
                <a:latin typeface="Canva Sans Bold"/>
              </a:rPr>
              <a:t>Loops</a:t>
            </a:r>
          </a:p>
          <a:p>
            <a:pPr marL="1209258" lvl="1" indent="-604629">
              <a:lnSpc>
                <a:spcPts val="7841"/>
              </a:lnSpc>
              <a:buFont typeface="Arial"/>
              <a:buChar char="•"/>
            </a:pPr>
            <a:r>
              <a:rPr lang="en-US" sz="5601" dirty="0">
                <a:solidFill>
                  <a:srgbClr val="FFFFFF"/>
                </a:solidFill>
                <a:latin typeface="Canva Sans Bold"/>
              </a:rPr>
              <a:t>Functions</a:t>
            </a:r>
          </a:p>
          <a:p>
            <a:pPr marL="1209258" lvl="1" indent="-604629">
              <a:lnSpc>
                <a:spcPts val="7841"/>
              </a:lnSpc>
              <a:buFont typeface="Arial"/>
              <a:buChar char="•"/>
            </a:pPr>
            <a:r>
              <a:rPr lang="en-US" sz="5601" dirty="0">
                <a:solidFill>
                  <a:srgbClr val="FFFFFF"/>
                </a:solidFill>
                <a:latin typeface="Canva Sans Bold"/>
              </a:rPr>
              <a:t>Array</a:t>
            </a:r>
          </a:p>
          <a:p>
            <a:pPr marL="1209258" lvl="1" indent="-604629">
              <a:lnSpc>
                <a:spcPts val="7841"/>
              </a:lnSpc>
              <a:buFont typeface="Arial"/>
              <a:buChar char="•"/>
            </a:pPr>
            <a:r>
              <a:rPr lang="en-US" sz="5601" dirty="0">
                <a:solidFill>
                  <a:srgbClr val="FFFFFF"/>
                </a:solidFill>
                <a:latin typeface="Canva Sans Bold"/>
              </a:rPr>
              <a:t>Pointers</a:t>
            </a:r>
          </a:p>
          <a:p>
            <a:pPr marL="1209258" lvl="1" indent="-604629">
              <a:lnSpc>
                <a:spcPts val="7841"/>
              </a:lnSpc>
              <a:buFont typeface="Arial"/>
              <a:buChar char="•"/>
            </a:pPr>
            <a:r>
              <a:rPr lang="en-US" sz="5601" dirty="0">
                <a:solidFill>
                  <a:srgbClr val="FFFFFF"/>
                </a:solidFill>
                <a:latin typeface="Canva Sans Bold"/>
              </a:rPr>
              <a:t>Structures</a:t>
            </a:r>
          </a:p>
        </p:txBody>
      </p:sp>
      <p:sp>
        <p:nvSpPr>
          <p:cNvPr id="10" name="TextBox 10"/>
          <p:cNvSpPr txBox="1"/>
          <p:nvPr/>
        </p:nvSpPr>
        <p:spPr>
          <a:xfrm>
            <a:off x="14706600" y="2134290"/>
            <a:ext cx="1280711" cy="4936672"/>
          </a:xfrm>
          <a:prstGeom prst="rect">
            <a:avLst/>
          </a:prstGeom>
        </p:spPr>
        <p:txBody>
          <a:bodyPr wrap="square" lIns="0" tIns="0" rIns="0" bIns="0" rtlCol="0" anchor="t">
            <a:spAutoFit/>
          </a:bodyPr>
          <a:lstStyle/>
          <a:p>
            <a:pPr algn="ctr">
              <a:lnSpc>
                <a:spcPts val="7840"/>
              </a:lnSpc>
            </a:pPr>
            <a:r>
              <a:rPr lang="en-US" sz="5600" dirty="0">
                <a:solidFill>
                  <a:srgbClr val="FFFFFF"/>
                </a:solidFill>
                <a:latin typeface="Canva Sans Bold"/>
              </a:rPr>
              <a:t>3</a:t>
            </a:r>
          </a:p>
          <a:p>
            <a:pPr algn="ctr">
              <a:lnSpc>
                <a:spcPts val="7840"/>
              </a:lnSpc>
            </a:pPr>
            <a:r>
              <a:rPr lang="en-US" sz="5600" dirty="0">
                <a:solidFill>
                  <a:srgbClr val="FFFFFF"/>
                </a:solidFill>
                <a:latin typeface="Canva Sans Bold"/>
              </a:rPr>
              <a:t>6</a:t>
            </a:r>
          </a:p>
          <a:p>
            <a:pPr algn="ctr">
              <a:lnSpc>
                <a:spcPts val="7840"/>
              </a:lnSpc>
            </a:pPr>
            <a:r>
              <a:rPr lang="en-US" sz="5600" dirty="0">
                <a:solidFill>
                  <a:srgbClr val="FFFFFF"/>
                </a:solidFill>
                <a:latin typeface="Canva Sans Bold"/>
              </a:rPr>
              <a:t>9</a:t>
            </a:r>
          </a:p>
          <a:p>
            <a:pPr algn="ctr">
              <a:lnSpc>
                <a:spcPts val="7840"/>
              </a:lnSpc>
            </a:pPr>
            <a:r>
              <a:rPr lang="en-US" sz="5600" dirty="0">
                <a:solidFill>
                  <a:srgbClr val="FFFFFF"/>
                </a:solidFill>
                <a:latin typeface="Canva Sans Bold"/>
              </a:rPr>
              <a:t>12</a:t>
            </a:r>
          </a:p>
          <a:p>
            <a:pPr algn="ctr">
              <a:lnSpc>
                <a:spcPts val="7840"/>
              </a:lnSpc>
            </a:pPr>
            <a:r>
              <a:rPr lang="en-US" sz="5600" dirty="0">
                <a:solidFill>
                  <a:srgbClr val="FFFFFF"/>
                </a:solidFill>
                <a:latin typeface="Canva Sans Bold"/>
              </a:rPr>
              <a:t>15</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
        <p:cNvGrpSpPr/>
        <p:nvPr/>
      </p:nvGrpSpPr>
      <p:grpSpPr>
        <a:xfrm>
          <a:off x="0" y="0"/>
          <a:ext cx="0" cy="0"/>
          <a:chOff x="0" y="0"/>
          <a:chExt cx="0" cy="0"/>
        </a:xfrm>
      </p:grpSpPr>
      <p:sp>
        <p:nvSpPr>
          <p:cNvPr id="2" name="TextBox 2"/>
          <p:cNvSpPr txBox="1"/>
          <p:nvPr/>
        </p:nvSpPr>
        <p:spPr>
          <a:xfrm>
            <a:off x="678802" y="117157"/>
            <a:ext cx="4333503" cy="1642110"/>
          </a:xfrm>
          <a:prstGeom prst="rect">
            <a:avLst/>
          </a:prstGeom>
        </p:spPr>
        <p:txBody>
          <a:bodyPr lIns="0" tIns="0" rIns="0" bIns="0" rtlCol="0" anchor="t">
            <a:spAutoFit/>
          </a:bodyPr>
          <a:lstStyle/>
          <a:p>
            <a:pPr algn="ctr">
              <a:lnSpc>
                <a:spcPts val="13439"/>
              </a:lnSpc>
              <a:spcBef>
                <a:spcPct val="0"/>
              </a:spcBef>
            </a:pPr>
            <a:r>
              <a:rPr lang="en-US" sz="9600" dirty="0">
                <a:solidFill>
                  <a:srgbClr val="FFFFFF"/>
                </a:solidFill>
                <a:latin typeface="Canva Sans Bold"/>
              </a:rPr>
              <a:t>Array</a:t>
            </a:r>
          </a:p>
        </p:txBody>
      </p:sp>
      <p:sp>
        <p:nvSpPr>
          <p:cNvPr id="9" name="TextBox 8">
            <a:extLst>
              <a:ext uri="{FF2B5EF4-FFF2-40B4-BE49-F238E27FC236}">
                <a16:creationId xmlns:a16="http://schemas.microsoft.com/office/drawing/2014/main" id="{733605B8-3FC1-F229-4469-51038A66AFBE}"/>
              </a:ext>
            </a:extLst>
          </p:cNvPr>
          <p:cNvSpPr txBox="1"/>
          <p:nvPr/>
        </p:nvSpPr>
        <p:spPr>
          <a:xfrm>
            <a:off x="609600" y="1638300"/>
            <a:ext cx="17373600" cy="5078313"/>
          </a:xfrm>
          <a:prstGeom prst="rect">
            <a:avLst/>
          </a:prstGeom>
          <a:noFill/>
        </p:spPr>
        <p:txBody>
          <a:bodyPr wrap="square">
            <a:spAutoFit/>
          </a:bodyPr>
          <a:lstStyle/>
          <a:p>
            <a:pPr marL="571500" indent="-571500">
              <a:buFont typeface="Arial" panose="020B0604020202020204" pitchFamily="34" charset="0"/>
              <a:buChar char="•"/>
            </a:pPr>
            <a:r>
              <a:rPr lang="en-US" sz="3600" b="0" i="0" dirty="0">
                <a:solidFill>
                  <a:schemeClr val="bg1"/>
                </a:solidFill>
                <a:effectLst/>
                <a:latin typeface="Archivo Black Bold"/>
              </a:rPr>
              <a:t>An array in C/C++ or be it in any programming language is a collection of similar data items stored at contiguous memory locations and elements can be accessed randomly using indices of an array. </a:t>
            </a:r>
          </a:p>
          <a:p>
            <a:pPr marL="571500" indent="-571500">
              <a:buFont typeface="Arial" panose="020B0604020202020204" pitchFamily="34" charset="0"/>
              <a:buChar char="•"/>
            </a:pPr>
            <a:r>
              <a:rPr lang="en-US" sz="3600" b="0" i="0" dirty="0">
                <a:solidFill>
                  <a:schemeClr val="bg1"/>
                </a:solidFill>
                <a:effectLst/>
                <a:latin typeface="Archivo Black Bold"/>
              </a:rPr>
              <a:t>They can be used to store the collection of primitive data types such as int, float, double, char </a:t>
            </a:r>
            <a:r>
              <a:rPr lang="en-US" sz="3600" dirty="0">
                <a:solidFill>
                  <a:schemeClr val="bg1"/>
                </a:solidFill>
                <a:latin typeface="Archivo Black Bold"/>
              </a:rPr>
              <a:t>many more</a:t>
            </a:r>
            <a:r>
              <a:rPr lang="en-US" sz="3600" b="0" i="0" dirty="0">
                <a:solidFill>
                  <a:schemeClr val="bg1"/>
                </a:solidFill>
                <a:effectLst/>
                <a:latin typeface="Archivo Black Bold"/>
              </a:rPr>
              <a:t> of any particular type. To add to it, an array in C/C++ can store derived data types such as structures, pointers etc. Given below is the picture representation of an array.</a:t>
            </a:r>
            <a:endParaRPr lang="en-US" sz="3600" dirty="0">
              <a:solidFill>
                <a:schemeClr val="bg1"/>
              </a:solidFill>
              <a:latin typeface="Archivo Black Bold"/>
            </a:endParaRPr>
          </a:p>
        </p:txBody>
      </p:sp>
      <p:pic>
        <p:nvPicPr>
          <p:cNvPr id="11" name="Picture 10">
            <a:extLst>
              <a:ext uri="{FF2B5EF4-FFF2-40B4-BE49-F238E27FC236}">
                <a16:creationId xmlns:a16="http://schemas.microsoft.com/office/drawing/2014/main" id="{7DB54EA5-1512-24E9-B37A-5798CF5DD04A}"/>
              </a:ext>
            </a:extLst>
          </p:cNvPr>
          <p:cNvPicPr>
            <a:picLocks noChangeAspect="1"/>
          </p:cNvPicPr>
          <p:nvPr/>
        </p:nvPicPr>
        <p:blipFill rotWithShape="1">
          <a:blip r:embed="rId2">
            <a:extLst>
              <a:ext uri="{28A0092B-C50C-407E-A947-70E740481C1C}">
                <a14:useLocalDpi xmlns:a14="http://schemas.microsoft.com/office/drawing/2010/main" val="0"/>
              </a:ext>
            </a:extLst>
          </a:blip>
          <a:srcRect l="22917" t="36298" r="28332" b="38791"/>
          <a:stretch/>
        </p:blipFill>
        <p:spPr>
          <a:xfrm>
            <a:off x="4114800" y="6904256"/>
            <a:ext cx="8915400" cy="2667000"/>
          </a:xfrm>
          <a:prstGeom prst="rect">
            <a:avLst/>
          </a:prstGeom>
        </p:spPr>
      </p:pic>
    </p:spTree>
    <p:extLst>
      <p:ext uri="{BB962C8B-B14F-4D97-AF65-F5344CB8AC3E}">
        <p14:creationId xmlns:p14="http://schemas.microsoft.com/office/powerpoint/2010/main" val="28734992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
        <p:cNvGrpSpPr/>
        <p:nvPr/>
      </p:nvGrpSpPr>
      <p:grpSpPr>
        <a:xfrm>
          <a:off x="0" y="0"/>
          <a:ext cx="0" cy="0"/>
          <a:chOff x="0" y="0"/>
          <a:chExt cx="0" cy="0"/>
        </a:xfrm>
      </p:grpSpPr>
      <p:sp>
        <p:nvSpPr>
          <p:cNvPr id="2" name="TextBox 2"/>
          <p:cNvSpPr txBox="1"/>
          <p:nvPr/>
        </p:nvSpPr>
        <p:spPr>
          <a:xfrm>
            <a:off x="678802" y="117157"/>
            <a:ext cx="4333503" cy="1642110"/>
          </a:xfrm>
          <a:prstGeom prst="rect">
            <a:avLst/>
          </a:prstGeom>
        </p:spPr>
        <p:txBody>
          <a:bodyPr lIns="0" tIns="0" rIns="0" bIns="0" rtlCol="0" anchor="t">
            <a:spAutoFit/>
          </a:bodyPr>
          <a:lstStyle/>
          <a:p>
            <a:pPr algn="ctr">
              <a:lnSpc>
                <a:spcPts val="13439"/>
              </a:lnSpc>
              <a:spcBef>
                <a:spcPct val="0"/>
              </a:spcBef>
            </a:pPr>
            <a:r>
              <a:rPr lang="en-US" sz="9600" dirty="0">
                <a:solidFill>
                  <a:srgbClr val="FFFFFF"/>
                </a:solidFill>
                <a:latin typeface="Canva Sans Bold"/>
              </a:rPr>
              <a:t>Array</a:t>
            </a:r>
          </a:p>
        </p:txBody>
      </p:sp>
      <p:sp>
        <p:nvSpPr>
          <p:cNvPr id="4" name="TextBox 3">
            <a:extLst>
              <a:ext uri="{FF2B5EF4-FFF2-40B4-BE49-F238E27FC236}">
                <a16:creationId xmlns:a16="http://schemas.microsoft.com/office/drawing/2014/main" id="{15113B8A-98EA-67B2-6DD7-7E27E3FE364D}"/>
              </a:ext>
            </a:extLst>
          </p:cNvPr>
          <p:cNvSpPr txBox="1"/>
          <p:nvPr/>
        </p:nvSpPr>
        <p:spPr>
          <a:xfrm>
            <a:off x="457200" y="1749520"/>
            <a:ext cx="17678400" cy="8956298"/>
          </a:xfrm>
          <a:prstGeom prst="rect">
            <a:avLst/>
          </a:prstGeom>
          <a:noFill/>
        </p:spPr>
        <p:txBody>
          <a:bodyPr wrap="square">
            <a:spAutoFit/>
          </a:bodyPr>
          <a:lstStyle/>
          <a:p>
            <a:pPr marL="571500" indent="-571500" algn="l" fontAlgn="base">
              <a:buFont typeface="Arial" panose="020B0604020202020204" pitchFamily="34" charset="0"/>
              <a:buChar char="•"/>
            </a:pPr>
            <a:r>
              <a:rPr lang="en-US" sz="3600" b="1" i="0" u="sng" dirty="0">
                <a:solidFill>
                  <a:schemeClr val="bg1"/>
                </a:solidFill>
                <a:effectLst/>
                <a:latin typeface="Archivo Black Bold"/>
              </a:rPr>
              <a:t>Why do we need arrays?</a:t>
            </a:r>
            <a:r>
              <a:rPr lang="en-US" sz="3600" b="0" i="0" u="sng" dirty="0">
                <a:solidFill>
                  <a:schemeClr val="bg1"/>
                </a:solidFill>
                <a:effectLst/>
                <a:latin typeface="Archivo Black Bold"/>
              </a:rPr>
              <a:t> </a:t>
            </a:r>
            <a:endParaRPr lang="en-US" sz="3600" u="sng" dirty="0">
              <a:solidFill>
                <a:schemeClr val="bg1"/>
              </a:solidFill>
              <a:latin typeface="Archivo Black Bold"/>
            </a:endParaRPr>
          </a:p>
          <a:p>
            <a:pPr marL="571500" indent="-571500" algn="l" fontAlgn="base">
              <a:buFont typeface="Arial" panose="020B0604020202020204" pitchFamily="34" charset="0"/>
              <a:buChar char="•"/>
            </a:pPr>
            <a:r>
              <a:rPr lang="en-US" sz="3600" b="0" i="0" dirty="0">
                <a:solidFill>
                  <a:schemeClr val="bg1"/>
                </a:solidFill>
                <a:effectLst/>
                <a:latin typeface="Archivo Black Bold"/>
              </a:rPr>
              <a:t>We can use normal variables (v1, v2, v3, ..) when we have a small number of objects, but if we want to store a large number of instances, it becomes difficult to manage them with normal variables. The idea of an array is to represent many instances in one variable.</a:t>
            </a:r>
          </a:p>
          <a:p>
            <a:pPr marL="571500" indent="-571500" algn="l" fontAlgn="base">
              <a:buFont typeface="Arial" panose="020B0604020202020204" pitchFamily="34" charset="0"/>
              <a:buChar char="•"/>
            </a:pPr>
            <a:endParaRPr lang="en-US" sz="3600" dirty="0">
              <a:solidFill>
                <a:schemeClr val="bg1"/>
              </a:solidFill>
              <a:latin typeface="Archivo Black Bold"/>
            </a:endParaRPr>
          </a:p>
          <a:p>
            <a:pPr marL="571500" indent="-571500" algn="l" fontAlgn="base">
              <a:buFont typeface="Arial" panose="020B0604020202020204" pitchFamily="34" charset="0"/>
              <a:buChar char="•"/>
            </a:pPr>
            <a:r>
              <a:rPr lang="en-US" sz="3600" b="1" i="0" u="sng" dirty="0">
                <a:solidFill>
                  <a:schemeClr val="bg1"/>
                </a:solidFill>
                <a:effectLst/>
                <a:latin typeface="Archivo Black Bold"/>
              </a:rPr>
              <a:t>Advantages:-</a:t>
            </a:r>
          </a:p>
          <a:p>
            <a:pPr algn="l" fontAlgn="base">
              <a:buFont typeface="Arial" panose="020B0604020202020204" pitchFamily="34" charset="0"/>
              <a:buChar char="•"/>
            </a:pPr>
            <a:r>
              <a:rPr lang="en-US" sz="3600" b="0" i="0" dirty="0">
                <a:solidFill>
                  <a:schemeClr val="bg1"/>
                </a:solidFill>
                <a:effectLst/>
                <a:latin typeface="Archivo Black Bold"/>
              </a:rPr>
              <a:t>Code Optimization:  we can retrieve or sort the data efficiently.</a:t>
            </a:r>
          </a:p>
          <a:p>
            <a:pPr algn="l" fontAlgn="base">
              <a:buFont typeface="Arial" panose="020B0604020202020204" pitchFamily="34" charset="0"/>
              <a:buChar char="•"/>
            </a:pPr>
            <a:r>
              <a:rPr lang="en-US" sz="3600" b="0" i="0" dirty="0">
                <a:solidFill>
                  <a:schemeClr val="bg1"/>
                </a:solidFill>
                <a:effectLst/>
                <a:latin typeface="Archivo Black Bold"/>
              </a:rPr>
              <a:t>Random access: We can get any data located at an index position.</a:t>
            </a:r>
          </a:p>
          <a:p>
            <a:pPr marL="571500" indent="-571500" algn="l" fontAlgn="base">
              <a:buFont typeface="Arial" panose="020B0604020202020204" pitchFamily="34" charset="0"/>
              <a:buChar char="•"/>
            </a:pPr>
            <a:endParaRPr lang="en-US" sz="3600" b="0" i="0" dirty="0">
              <a:solidFill>
                <a:schemeClr val="bg1"/>
              </a:solidFill>
              <a:effectLst/>
              <a:latin typeface="Archivo Black Bold"/>
            </a:endParaRPr>
          </a:p>
          <a:p>
            <a:pPr marL="571500" indent="-571500" algn="l" fontAlgn="base">
              <a:buFont typeface="Arial" panose="020B0604020202020204" pitchFamily="34" charset="0"/>
              <a:buChar char="•"/>
            </a:pPr>
            <a:r>
              <a:rPr lang="en-US" sz="3600" b="1" i="0" u="sng" dirty="0">
                <a:solidFill>
                  <a:schemeClr val="bg1"/>
                </a:solidFill>
                <a:effectLst/>
                <a:latin typeface="Archivo Black Bold"/>
              </a:rPr>
              <a:t>Disadvantages:-</a:t>
            </a:r>
          </a:p>
          <a:p>
            <a:pPr algn="l" fontAlgn="base">
              <a:buFont typeface="Arial" panose="020B0604020202020204" pitchFamily="34" charset="0"/>
              <a:buChar char="•"/>
            </a:pPr>
            <a:r>
              <a:rPr lang="en-US" sz="3600" b="0" i="0" dirty="0">
                <a:solidFill>
                  <a:schemeClr val="bg1"/>
                </a:solidFill>
                <a:effectLst/>
                <a:latin typeface="Archivo Black Bold"/>
              </a:rPr>
              <a:t>Size Limit: We can store only the fixed size of elements in the array. It doesn’t grow its size at runtime. </a:t>
            </a:r>
          </a:p>
          <a:p>
            <a:pPr algn="l" fontAlgn="base"/>
            <a:endParaRPr lang="en-US" sz="3600" b="0" i="0" dirty="0">
              <a:effectLst/>
              <a:latin typeface="Archivo Black Bold"/>
            </a:endParaRPr>
          </a:p>
          <a:p>
            <a:br>
              <a:rPr lang="en-US" dirty="0"/>
            </a:br>
            <a:endParaRPr lang="en-US" dirty="0"/>
          </a:p>
        </p:txBody>
      </p:sp>
    </p:spTree>
    <p:extLst>
      <p:ext uri="{BB962C8B-B14F-4D97-AF65-F5344CB8AC3E}">
        <p14:creationId xmlns:p14="http://schemas.microsoft.com/office/powerpoint/2010/main" val="33503350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
        <p:cNvGrpSpPr/>
        <p:nvPr/>
      </p:nvGrpSpPr>
      <p:grpSpPr>
        <a:xfrm>
          <a:off x="0" y="0"/>
          <a:ext cx="0" cy="0"/>
          <a:chOff x="0" y="0"/>
          <a:chExt cx="0" cy="0"/>
        </a:xfrm>
      </p:grpSpPr>
      <p:sp>
        <p:nvSpPr>
          <p:cNvPr id="2" name="TextBox 2"/>
          <p:cNvSpPr txBox="1"/>
          <p:nvPr/>
        </p:nvSpPr>
        <p:spPr>
          <a:xfrm>
            <a:off x="678802" y="117157"/>
            <a:ext cx="4333503" cy="1642110"/>
          </a:xfrm>
          <a:prstGeom prst="rect">
            <a:avLst/>
          </a:prstGeom>
        </p:spPr>
        <p:txBody>
          <a:bodyPr lIns="0" tIns="0" rIns="0" bIns="0" rtlCol="0" anchor="t">
            <a:spAutoFit/>
          </a:bodyPr>
          <a:lstStyle/>
          <a:p>
            <a:pPr algn="ctr">
              <a:lnSpc>
                <a:spcPts val="13439"/>
              </a:lnSpc>
              <a:spcBef>
                <a:spcPct val="0"/>
              </a:spcBef>
            </a:pPr>
            <a:r>
              <a:rPr lang="en-US" sz="9600" dirty="0">
                <a:solidFill>
                  <a:srgbClr val="FFFFFF"/>
                </a:solidFill>
                <a:latin typeface="Canva Sans Bold"/>
              </a:rPr>
              <a:t>Array</a:t>
            </a:r>
          </a:p>
        </p:txBody>
      </p:sp>
      <p:pic>
        <p:nvPicPr>
          <p:cNvPr id="6" name="Picture 5">
            <a:extLst>
              <a:ext uri="{FF2B5EF4-FFF2-40B4-BE49-F238E27FC236}">
                <a16:creationId xmlns:a16="http://schemas.microsoft.com/office/drawing/2014/main" id="{713FF479-A7D9-13E9-2FB3-275B7DD8DFB8}"/>
              </a:ext>
            </a:extLst>
          </p:cNvPr>
          <p:cNvPicPr>
            <a:picLocks noChangeAspect="1"/>
          </p:cNvPicPr>
          <p:nvPr/>
        </p:nvPicPr>
        <p:blipFill rotWithShape="1">
          <a:blip r:embed="rId2">
            <a:extLst>
              <a:ext uri="{28A0092B-C50C-407E-A947-70E740481C1C}">
                <a14:useLocalDpi xmlns:a14="http://schemas.microsoft.com/office/drawing/2010/main" val="0"/>
              </a:ext>
            </a:extLst>
          </a:blip>
          <a:srcRect l="2583" t="5168" r="13703" b="8908"/>
          <a:stretch/>
        </p:blipFill>
        <p:spPr>
          <a:xfrm>
            <a:off x="1676401" y="2247900"/>
            <a:ext cx="13716000" cy="7620000"/>
          </a:xfrm>
          <a:prstGeom prst="rect">
            <a:avLst/>
          </a:prstGeom>
        </p:spPr>
      </p:pic>
    </p:spTree>
    <p:extLst>
      <p:ext uri="{BB962C8B-B14F-4D97-AF65-F5344CB8AC3E}">
        <p14:creationId xmlns:p14="http://schemas.microsoft.com/office/powerpoint/2010/main" val="38126722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
        <p:cNvGrpSpPr/>
        <p:nvPr/>
      </p:nvGrpSpPr>
      <p:grpSpPr>
        <a:xfrm>
          <a:off x="0" y="0"/>
          <a:ext cx="0" cy="0"/>
          <a:chOff x="0" y="0"/>
          <a:chExt cx="0" cy="0"/>
        </a:xfrm>
      </p:grpSpPr>
      <p:sp>
        <p:nvSpPr>
          <p:cNvPr id="3" name="TextBox 3"/>
          <p:cNvSpPr txBox="1"/>
          <p:nvPr/>
        </p:nvSpPr>
        <p:spPr>
          <a:xfrm>
            <a:off x="212271" y="88583"/>
            <a:ext cx="6340929" cy="1642110"/>
          </a:xfrm>
          <a:prstGeom prst="rect">
            <a:avLst/>
          </a:prstGeom>
        </p:spPr>
        <p:txBody>
          <a:bodyPr wrap="square" lIns="0" tIns="0" rIns="0" bIns="0" rtlCol="0" anchor="t">
            <a:spAutoFit/>
          </a:bodyPr>
          <a:lstStyle/>
          <a:p>
            <a:pPr algn="ctr">
              <a:lnSpc>
                <a:spcPts val="13439"/>
              </a:lnSpc>
              <a:spcBef>
                <a:spcPct val="0"/>
              </a:spcBef>
            </a:pPr>
            <a:r>
              <a:rPr lang="en-US" sz="9600" dirty="0">
                <a:solidFill>
                  <a:srgbClr val="FFFFFF"/>
                </a:solidFill>
                <a:latin typeface="Canva Sans Bold"/>
              </a:rPr>
              <a:t>Pointers</a:t>
            </a:r>
          </a:p>
        </p:txBody>
      </p:sp>
      <p:pic>
        <p:nvPicPr>
          <p:cNvPr id="13" name="Picture 12">
            <a:extLst>
              <a:ext uri="{FF2B5EF4-FFF2-40B4-BE49-F238E27FC236}">
                <a16:creationId xmlns:a16="http://schemas.microsoft.com/office/drawing/2014/main" id="{7D9459E2-7376-08D1-5CF2-BF510B5DA1A0}"/>
              </a:ext>
            </a:extLst>
          </p:cNvPr>
          <p:cNvPicPr>
            <a:picLocks noChangeAspect="1"/>
          </p:cNvPicPr>
          <p:nvPr/>
        </p:nvPicPr>
        <p:blipFill rotWithShape="1">
          <a:blip r:embed="rId2">
            <a:extLst>
              <a:ext uri="{28A0092B-C50C-407E-A947-70E740481C1C}">
                <a14:useLocalDpi xmlns:a14="http://schemas.microsoft.com/office/drawing/2010/main" val="0"/>
              </a:ext>
            </a:extLst>
          </a:blip>
          <a:srcRect l="5405" t="8541" r="6756" b="9707"/>
          <a:stretch/>
        </p:blipFill>
        <p:spPr>
          <a:xfrm>
            <a:off x="3429000" y="4762500"/>
            <a:ext cx="9906000" cy="5105400"/>
          </a:xfrm>
          <a:prstGeom prst="rect">
            <a:avLst/>
          </a:prstGeom>
        </p:spPr>
      </p:pic>
      <p:sp>
        <p:nvSpPr>
          <p:cNvPr id="15" name="TextBox 14">
            <a:extLst>
              <a:ext uri="{FF2B5EF4-FFF2-40B4-BE49-F238E27FC236}">
                <a16:creationId xmlns:a16="http://schemas.microsoft.com/office/drawing/2014/main" id="{D6F36FE4-DABE-A022-5073-4A8B9B676CE5}"/>
              </a:ext>
            </a:extLst>
          </p:cNvPr>
          <p:cNvSpPr txBox="1"/>
          <p:nvPr/>
        </p:nvSpPr>
        <p:spPr>
          <a:xfrm>
            <a:off x="549729" y="1485900"/>
            <a:ext cx="17526000" cy="2862322"/>
          </a:xfrm>
          <a:prstGeom prst="rect">
            <a:avLst/>
          </a:prstGeom>
          <a:noFill/>
        </p:spPr>
        <p:txBody>
          <a:bodyPr wrap="square">
            <a:spAutoFit/>
          </a:bodyPr>
          <a:lstStyle/>
          <a:p>
            <a:pPr marL="571500" indent="-571500">
              <a:buFont typeface="Arial" panose="020B0604020202020204" pitchFamily="34" charset="0"/>
              <a:buChar char="•"/>
            </a:pPr>
            <a:r>
              <a:rPr lang="en-US" sz="3600" b="0" i="0" dirty="0">
                <a:solidFill>
                  <a:schemeClr val="bg1"/>
                </a:solidFill>
                <a:effectLst/>
                <a:latin typeface="Archivo Black" panose="020B0604020202020204" charset="0"/>
              </a:rPr>
              <a:t>Pointers in C are used to store the address of variables or a memory location. </a:t>
            </a:r>
          </a:p>
          <a:p>
            <a:pPr marL="571500" indent="-571500">
              <a:buFont typeface="Arial" panose="020B0604020202020204" pitchFamily="34" charset="0"/>
              <a:buChar char="•"/>
            </a:pPr>
            <a:r>
              <a:rPr lang="en-US" sz="3600" b="0" i="0" dirty="0">
                <a:solidFill>
                  <a:schemeClr val="bg1"/>
                </a:solidFill>
                <a:effectLst/>
                <a:latin typeface="Archivo Black" panose="020B0604020202020204" charset="0"/>
              </a:rPr>
              <a:t>This variable can be of any data type </a:t>
            </a:r>
            <a:r>
              <a:rPr lang="en-US" sz="3600" b="0" i="0" dirty="0" err="1">
                <a:solidFill>
                  <a:schemeClr val="bg1"/>
                </a:solidFill>
                <a:effectLst/>
                <a:latin typeface="Archivo Black" panose="020B0604020202020204" charset="0"/>
              </a:rPr>
              <a:t>i.e</a:t>
            </a:r>
            <a:r>
              <a:rPr lang="en-US" sz="3600" b="0" i="0" dirty="0">
                <a:solidFill>
                  <a:schemeClr val="bg1"/>
                </a:solidFill>
                <a:effectLst/>
                <a:latin typeface="Archivo Black" panose="020B0604020202020204" charset="0"/>
              </a:rPr>
              <a:t>, int, char, function, array, or any other pointer. </a:t>
            </a:r>
          </a:p>
          <a:p>
            <a:pPr marL="571500" indent="-571500">
              <a:buFont typeface="Arial" panose="020B0604020202020204" pitchFamily="34" charset="0"/>
              <a:buChar char="•"/>
            </a:pPr>
            <a:r>
              <a:rPr lang="en-US" sz="3600" b="0" i="0" dirty="0">
                <a:solidFill>
                  <a:schemeClr val="bg1"/>
                </a:solidFill>
                <a:effectLst/>
                <a:latin typeface="Archivo Black" panose="020B0604020202020204" charset="0"/>
              </a:rPr>
              <a:t>The pointer of type void is called</a:t>
            </a:r>
            <a:r>
              <a:rPr lang="en-US" sz="3600" b="1" i="0" dirty="0">
                <a:solidFill>
                  <a:schemeClr val="bg1"/>
                </a:solidFill>
                <a:effectLst/>
                <a:latin typeface="Archivo Black" panose="020B0604020202020204" charset="0"/>
              </a:rPr>
              <a:t> Void pointer</a:t>
            </a:r>
            <a:r>
              <a:rPr lang="en-US" sz="3600" b="0" i="0" dirty="0">
                <a:solidFill>
                  <a:schemeClr val="bg1"/>
                </a:solidFill>
                <a:effectLst/>
                <a:latin typeface="Archivo Black" panose="020B0604020202020204" charset="0"/>
              </a:rPr>
              <a:t> or </a:t>
            </a:r>
            <a:r>
              <a:rPr lang="en-US" sz="3600" b="1" i="0" dirty="0">
                <a:solidFill>
                  <a:schemeClr val="bg1"/>
                </a:solidFill>
                <a:effectLst/>
                <a:latin typeface="Archivo Black" panose="020B0604020202020204" charset="0"/>
              </a:rPr>
              <a:t>Generic pointer</a:t>
            </a:r>
            <a:r>
              <a:rPr lang="en-US" sz="3600" b="0" i="0" dirty="0">
                <a:solidFill>
                  <a:schemeClr val="bg1"/>
                </a:solidFill>
                <a:effectLst/>
                <a:latin typeface="Archivo Black" panose="020B0604020202020204" charset="0"/>
              </a:rPr>
              <a:t>.</a:t>
            </a:r>
            <a:endParaRPr lang="en-US" sz="3600" dirty="0">
              <a:solidFill>
                <a:schemeClr val="bg1"/>
              </a:solidFill>
              <a:latin typeface="Archivo Black" panose="020B0604020202020204" charset="0"/>
            </a:endParaRPr>
          </a:p>
        </p:txBody>
      </p:sp>
    </p:spTree>
    <p:extLst>
      <p:ext uri="{BB962C8B-B14F-4D97-AF65-F5344CB8AC3E}">
        <p14:creationId xmlns:p14="http://schemas.microsoft.com/office/powerpoint/2010/main" val="17991245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
        <p:cNvGrpSpPr/>
        <p:nvPr/>
      </p:nvGrpSpPr>
      <p:grpSpPr>
        <a:xfrm>
          <a:off x="0" y="0"/>
          <a:ext cx="0" cy="0"/>
          <a:chOff x="0" y="0"/>
          <a:chExt cx="0" cy="0"/>
        </a:xfrm>
      </p:grpSpPr>
      <p:sp>
        <p:nvSpPr>
          <p:cNvPr id="3" name="TextBox 3"/>
          <p:cNvSpPr txBox="1"/>
          <p:nvPr/>
        </p:nvSpPr>
        <p:spPr>
          <a:xfrm>
            <a:off x="212271" y="88583"/>
            <a:ext cx="6340929" cy="1642110"/>
          </a:xfrm>
          <a:prstGeom prst="rect">
            <a:avLst/>
          </a:prstGeom>
        </p:spPr>
        <p:txBody>
          <a:bodyPr wrap="square" lIns="0" tIns="0" rIns="0" bIns="0" rtlCol="0" anchor="t">
            <a:spAutoFit/>
          </a:bodyPr>
          <a:lstStyle/>
          <a:p>
            <a:pPr algn="ctr">
              <a:lnSpc>
                <a:spcPts val="13439"/>
              </a:lnSpc>
              <a:spcBef>
                <a:spcPct val="0"/>
              </a:spcBef>
            </a:pPr>
            <a:r>
              <a:rPr lang="en-US" sz="9600" dirty="0">
                <a:solidFill>
                  <a:srgbClr val="FFFFFF"/>
                </a:solidFill>
                <a:latin typeface="Canva Sans Bold"/>
              </a:rPr>
              <a:t>Pointers</a:t>
            </a:r>
          </a:p>
        </p:txBody>
      </p:sp>
      <p:sp>
        <p:nvSpPr>
          <p:cNvPr id="4" name="TextBox 3">
            <a:extLst>
              <a:ext uri="{FF2B5EF4-FFF2-40B4-BE49-F238E27FC236}">
                <a16:creationId xmlns:a16="http://schemas.microsoft.com/office/drawing/2014/main" id="{DFC7A3D5-7CAB-0652-2E2F-D1ABD615A264}"/>
              </a:ext>
            </a:extLst>
          </p:cNvPr>
          <p:cNvSpPr txBox="1"/>
          <p:nvPr/>
        </p:nvSpPr>
        <p:spPr>
          <a:xfrm>
            <a:off x="838200" y="1943100"/>
            <a:ext cx="16002000" cy="6370975"/>
          </a:xfrm>
          <a:prstGeom prst="rect">
            <a:avLst/>
          </a:prstGeom>
          <a:noFill/>
        </p:spPr>
        <p:txBody>
          <a:bodyPr wrap="square">
            <a:spAutoFit/>
          </a:bodyPr>
          <a:lstStyle/>
          <a:p>
            <a:pPr algn="l" fontAlgn="base"/>
            <a:r>
              <a:rPr lang="en-US" sz="4800" b="1" i="0" u="sng" dirty="0">
                <a:solidFill>
                  <a:srgbClr val="FFFFFF"/>
                </a:solidFill>
                <a:effectLst/>
                <a:latin typeface="Archivo Black" panose="020B0604020202020204" charset="0"/>
              </a:rPr>
              <a:t>Uses of pointer</a:t>
            </a:r>
          </a:p>
          <a:p>
            <a:pPr algn="l" fontAlgn="base">
              <a:buFont typeface="+mj-lt"/>
              <a:buAutoNum type="arabicPeriod"/>
            </a:pPr>
            <a:r>
              <a:rPr lang="en-US" sz="3600" b="0" i="0" dirty="0">
                <a:solidFill>
                  <a:srgbClr val="FFFFFF"/>
                </a:solidFill>
                <a:effectLst/>
                <a:latin typeface="Archivo Black" panose="020B0604020202020204" charset="0"/>
              </a:rPr>
              <a:t>To </a:t>
            </a:r>
            <a:r>
              <a:rPr lang="en-US" sz="3600" dirty="0">
                <a:solidFill>
                  <a:srgbClr val="FFFFFF"/>
                </a:solidFill>
                <a:latin typeface="Archivo Black" panose="020B0604020202020204" charset="0"/>
              </a:rPr>
              <a:t>pass arguments by reference</a:t>
            </a:r>
            <a:endParaRPr lang="en-US" sz="3600" b="0" i="0" dirty="0">
              <a:solidFill>
                <a:srgbClr val="FFFFFF"/>
              </a:solidFill>
              <a:effectLst/>
              <a:latin typeface="Archivo Black" panose="020B0604020202020204" charset="0"/>
            </a:endParaRPr>
          </a:p>
          <a:p>
            <a:pPr algn="l" fontAlgn="base">
              <a:buFont typeface="+mj-lt"/>
              <a:buAutoNum type="arabicPeriod"/>
            </a:pPr>
            <a:r>
              <a:rPr lang="en-US" sz="3600" b="0" i="0" dirty="0">
                <a:solidFill>
                  <a:srgbClr val="FFFFFF"/>
                </a:solidFill>
                <a:effectLst/>
                <a:latin typeface="Archivo Black" panose="020B0604020202020204" charset="0"/>
              </a:rPr>
              <a:t>For </a:t>
            </a:r>
            <a:r>
              <a:rPr lang="en-US" sz="3600" dirty="0">
                <a:solidFill>
                  <a:srgbClr val="FFFFFF"/>
                </a:solidFill>
                <a:latin typeface="Archivo Black" panose="020B0604020202020204" charset="0"/>
              </a:rPr>
              <a:t>accessing array elements</a:t>
            </a:r>
            <a:endParaRPr lang="en-US" sz="3600" b="0" i="0" dirty="0">
              <a:solidFill>
                <a:srgbClr val="FFFFFF"/>
              </a:solidFill>
              <a:effectLst/>
              <a:latin typeface="Archivo Black" panose="020B0604020202020204" charset="0"/>
            </a:endParaRPr>
          </a:p>
          <a:p>
            <a:pPr algn="l" fontAlgn="base">
              <a:buFont typeface="+mj-lt"/>
              <a:buAutoNum type="arabicPeriod"/>
            </a:pPr>
            <a:r>
              <a:rPr lang="en-US" sz="3600" b="0" i="0" dirty="0">
                <a:solidFill>
                  <a:srgbClr val="FFFFFF"/>
                </a:solidFill>
                <a:effectLst/>
                <a:latin typeface="Archivo Black" panose="020B0604020202020204" charset="0"/>
              </a:rPr>
              <a:t>To </a:t>
            </a:r>
            <a:r>
              <a:rPr lang="en-US" sz="3600" dirty="0">
                <a:solidFill>
                  <a:srgbClr val="FFFFFF"/>
                </a:solidFill>
                <a:latin typeface="Archivo Black" panose="020B0604020202020204" charset="0"/>
              </a:rPr>
              <a:t>return multiple values</a:t>
            </a:r>
            <a:endParaRPr lang="en-US" sz="3600" b="0" i="0" dirty="0">
              <a:solidFill>
                <a:srgbClr val="FFFFFF"/>
              </a:solidFill>
              <a:effectLst/>
              <a:latin typeface="Archivo Black" panose="020B0604020202020204" charset="0"/>
            </a:endParaRPr>
          </a:p>
          <a:p>
            <a:pPr algn="l" fontAlgn="base">
              <a:buFont typeface="+mj-lt"/>
              <a:buAutoNum type="arabicPeriod"/>
            </a:pPr>
            <a:r>
              <a:rPr lang="en-US" sz="3600" dirty="0">
                <a:solidFill>
                  <a:srgbClr val="FFFFFF"/>
                </a:solidFill>
                <a:latin typeface="Archivo Black" panose="020B0604020202020204" charset="0"/>
              </a:rPr>
              <a:t>Dynamic memory allocation</a:t>
            </a:r>
            <a:endParaRPr lang="en-US" sz="3600" b="0" i="0" dirty="0">
              <a:solidFill>
                <a:srgbClr val="FFFFFF"/>
              </a:solidFill>
              <a:effectLst/>
              <a:latin typeface="Archivo Black" panose="020B0604020202020204" charset="0"/>
            </a:endParaRPr>
          </a:p>
          <a:p>
            <a:pPr algn="l" fontAlgn="base">
              <a:buFont typeface="+mj-lt"/>
              <a:buAutoNum type="arabicPeriod"/>
            </a:pPr>
            <a:r>
              <a:rPr lang="en-US" sz="3600" b="0" i="0" dirty="0">
                <a:solidFill>
                  <a:srgbClr val="FFFFFF"/>
                </a:solidFill>
                <a:effectLst/>
                <a:latin typeface="Archivo Black" panose="020B0604020202020204" charset="0"/>
              </a:rPr>
              <a:t>To </a:t>
            </a:r>
            <a:r>
              <a:rPr lang="en-US" sz="3600" dirty="0">
                <a:solidFill>
                  <a:srgbClr val="FFFFFF"/>
                </a:solidFill>
                <a:latin typeface="Archivo Black" panose="020B0604020202020204" charset="0"/>
              </a:rPr>
              <a:t>Implement data structures</a:t>
            </a:r>
            <a:endParaRPr lang="en-US" sz="3600" b="0" i="0" dirty="0">
              <a:solidFill>
                <a:srgbClr val="FFFFFF"/>
              </a:solidFill>
              <a:effectLst/>
              <a:latin typeface="Archivo Black" panose="020B0604020202020204" charset="0"/>
            </a:endParaRPr>
          </a:p>
          <a:p>
            <a:pPr algn="l" fontAlgn="base">
              <a:buFont typeface="+mj-lt"/>
              <a:buAutoNum type="arabicPeriod"/>
            </a:pPr>
            <a:r>
              <a:rPr lang="en-US" sz="3600" b="0" i="0" dirty="0">
                <a:solidFill>
                  <a:srgbClr val="FFFFFF"/>
                </a:solidFill>
                <a:effectLst/>
                <a:latin typeface="Archivo Black" panose="020B0604020202020204" charset="0"/>
              </a:rPr>
              <a:t>To do </a:t>
            </a:r>
            <a:r>
              <a:rPr lang="en-US" sz="3600" dirty="0">
                <a:solidFill>
                  <a:srgbClr val="FFFFFF"/>
                </a:solidFill>
                <a:latin typeface="Archivo Black" panose="020B0604020202020204" charset="0"/>
              </a:rPr>
              <a:t>System-Level Programming</a:t>
            </a:r>
            <a:r>
              <a:rPr lang="en-US" sz="3600" b="0" i="0" dirty="0">
                <a:solidFill>
                  <a:srgbClr val="FFFFFF"/>
                </a:solidFill>
                <a:effectLst/>
                <a:latin typeface="Archivo Black" panose="020B0604020202020204" charset="0"/>
              </a:rPr>
              <a:t> where memory addresses are useful</a:t>
            </a:r>
          </a:p>
          <a:p>
            <a:pPr algn="l" fontAlgn="base">
              <a:buFont typeface="+mj-lt"/>
              <a:buAutoNum type="arabicPeriod"/>
            </a:pPr>
            <a:r>
              <a:rPr lang="en-US" sz="3600" b="0" i="0" dirty="0">
                <a:solidFill>
                  <a:srgbClr val="FFFFFF"/>
                </a:solidFill>
                <a:effectLst/>
                <a:latin typeface="Archivo Black" panose="020B0604020202020204" charset="0"/>
              </a:rPr>
              <a:t>To help locating exact value at exact location.</a:t>
            </a:r>
          </a:p>
          <a:p>
            <a:pPr algn="l" fontAlgn="base">
              <a:buFont typeface="+mj-lt"/>
              <a:buAutoNum type="arabicPeriod"/>
            </a:pPr>
            <a:r>
              <a:rPr lang="en-US" sz="3600" b="0" i="0" dirty="0">
                <a:solidFill>
                  <a:srgbClr val="FFFFFF"/>
                </a:solidFill>
                <a:effectLst/>
                <a:latin typeface="Archivo Black" panose="020B0604020202020204" charset="0"/>
              </a:rPr>
              <a:t>To avoid compiler confusion for same variable name.</a:t>
            </a:r>
          </a:p>
          <a:p>
            <a:pPr algn="l" fontAlgn="base">
              <a:buFont typeface="+mj-lt"/>
              <a:buAutoNum type="arabicPeriod"/>
            </a:pPr>
            <a:r>
              <a:rPr lang="en-US" sz="3600" b="0" i="0" dirty="0">
                <a:solidFill>
                  <a:srgbClr val="FFFFFF"/>
                </a:solidFill>
                <a:effectLst/>
                <a:latin typeface="Archivo Black" panose="020B0604020202020204" charset="0"/>
              </a:rPr>
              <a:t>To use in Control Tables.</a:t>
            </a:r>
          </a:p>
        </p:txBody>
      </p:sp>
    </p:spTree>
    <p:extLst>
      <p:ext uri="{BB962C8B-B14F-4D97-AF65-F5344CB8AC3E}">
        <p14:creationId xmlns:p14="http://schemas.microsoft.com/office/powerpoint/2010/main" val="35954775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
        <p:cNvGrpSpPr/>
        <p:nvPr/>
      </p:nvGrpSpPr>
      <p:grpSpPr>
        <a:xfrm>
          <a:off x="0" y="0"/>
          <a:ext cx="0" cy="0"/>
          <a:chOff x="0" y="0"/>
          <a:chExt cx="0" cy="0"/>
        </a:xfrm>
      </p:grpSpPr>
      <p:sp>
        <p:nvSpPr>
          <p:cNvPr id="3" name="TextBox 3"/>
          <p:cNvSpPr txBox="1"/>
          <p:nvPr/>
        </p:nvSpPr>
        <p:spPr>
          <a:xfrm>
            <a:off x="212271" y="88583"/>
            <a:ext cx="6340929" cy="1642110"/>
          </a:xfrm>
          <a:prstGeom prst="rect">
            <a:avLst/>
          </a:prstGeom>
        </p:spPr>
        <p:txBody>
          <a:bodyPr wrap="square" lIns="0" tIns="0" rIns="0" bIns="0" rtlCol="0" anchor="t">
            <a:spAutoFit/>
          </a:bodyPr>
          <a:lstStyle/>
          <a:p>
            <a:pPr algn="ctr">
              <a:lnSpc>
                <a:spcPts val="13439"/>
              </a:lnSpc>
              <a:spcBef>
                <a:spcPct val="0"/>
              </a:spcBef>
            </a:pPr>
            <a:r>
              <a:rPr lang="en-US" sz="9600" dirty="0">
                <a:solidFill>
                  <a:srgbClr val="FFFFFF"/>
                </a:solidFill>
                <a:latin typeface="Canva Sans Bold"/>
              </a:rPr>
              <a:t>Pointers</a:t>
            </a:r>
          </a:p>
        </p:txBody>
      </p:sp>
      <p:sp>
        <p:nvSpPr>
          <p:cNvPr id="5" name="TextBox 4">
            <a:extLst>
              <a:ext uri="{FF2B5EF4-FFF2-40B4-BE49-F238E27FC236}">
                <a16:creationId xmlns:a16="http://schemas.microsoft.com/office/drawing/2014/main" id="{9BF4CB46-CDD1-6696-297B-C26C3FAC744E}"/>
              </a:ext>
            </a:extLst>
          </p:cNvPr>
          <p:cNvSpPr txBox="1"/>
          <p:nvPr/>
        </p:nvSpPr>
        <p:spPr>
          <a:xfrm>
            <a:off x="609600" y="1943100"/>
            <a:ext cx="16687800" cy="7571303"/>
          </a:xfrm>
          <a:prstGeom prst="rect">
            <a:avLst/>
          </a:prstGeom>
          <a:noFill/>
        </p:spPr>
        <p:txBody>
          <a:bodyPr wrap="square">
            <a:spAutoFit/>
          </a:bodyPr>
          <a:lstStyle/>
          <a:p>
            <a:pPr marL="571500" indent="-571500" algn="l" fontAlgn="base">
              <a:buFont typeface="Arial" panose="020B0604020202020204" pitchFamily="34" charset="0"/>
              <a:buChar char="•"/>
            </a:pPr>
            <a:r>
              <a:rPr lang="en-US" sz="3600" b="1" i="0" u="sng" dirty="0">
                <a:solidFill>
                  <a:srgbClr val="FFFFFF"/>
                </a:solidFill>
                <a:effectLst/>
                <a:latin typeface="Archivo Black" panose="020B0604020202020204" charset="0"/>
              </a:rPr>
              <a:t>Void Pointers:-</a:t>
            </a:r>
          </a:p>
          <a:p>
            <a:pPr marL="571500" indent="-571500" algn="l" fontAlgn="base">
              <a:buFont typeface="Arial" panose="020B0604020202020204" pitchFamily="34" charset="0"/>
              <a:buChar char="•"/>
            </a:pPr>
            <a:r>
              <a:rPr lang="en-US" sz="3600" b="0" i="0" dirty="0">
                <a:solidFill>
                  <a:srgbClr val="FFFFFF"/>
                </a:solidFill>
                <a:effectLst/>
                <a:latin typeface="Archivo Black" panose="020B0604020202020204" charset="0"/>
              </a:rPr>
              <a:t>A </a:t>
            </a:r>
            <a:r>
              <a:rPr lang="en-US" sz="3600" dirty="0">
                <a:solidFill>
                  <a:srgbClr val="FFFFFF"/>
                </a:solidFill>
                <a:latin typeface="Archivo Black" panose="020B0604020202020204" charset="0"/>
              </a:rPr>
              <a:t>Void Pointer</a:t>
            </a:r>
            <a:r>
              <a:rPr lang="en-US" sz="3600" b="0" i="0" dirty="0">
                <a:solidFill>
                  <a:srgbClr val="FFFFFF"/>
                </a:solidFill>
                <a:effectLst/>
                <a:latin typeface="Archivo Black" panose="020B0604020202020204" charset="0"/>
              </a:rPr>
              <a:t> in C can be defined as an address of any variable. It has no standard data type. A void pointer is created by using the keyword void.</a:t>
            </a:r>
          </a:p>
          <a:p>
            <a:pPr marL="571500" indent="-571500" algn="l" fontAlgn="base">
              <a:buFont typeface="Arial" panose="020B0604020202020204" pitchFamily="34" charset="0"/>
              <a:buChar char="•"/>
            </a:pPr>
            <a:r>
              <a:rPr lang="en-US" sz="3600" b="1" i="0" u="sng" dirty="0">
                <a:solidFill>
                  <a:srgbClr val="FFFFFF"/>
                </a:solidFill>
                <a:effectLst/>
                <a:latin typeface="Archivo Black" panose="020B0604020202020204" charset="0"/>
              </a:rPr>
              <a:t>NULL Pointers:-</a:t>
            </a:r>
          </a:p>
          <a:p>
            <a:pPr marL="571500" indent="-571500" algn="l" fontAlgn="base">
              <a:buFont typeface="Arial" panose="020B0604020202020204" pitchFamily="34" charset="0"/>
              <a:buChar char="•"/>
            </a:pPr>
            <a:r>
              <a:rPr lang="en-US" sz="3600" dirty="0">
                <a:solidFill>
                  <a:srgbClr val="FFFFFF"/>
                </a:solidFill>
                <a:latin typeface="Archivo Black" panose="020B0604020202020204" charset="0"/>
              </a:rPr>
              <a:t>Null pointers</a:t>
            </a:r>
            <a:r>
              <a:rPr lang="en-US" sz="3600" b="0" i="0" dirty="0">
                <a:solidFill>
                  <a:srgbClr val="FFFFFF"/>
                </a:solidFill>
                <a:effectLst/>
                <a:latin typeface="Archivo Black" panose="020B0604020202020204" charset="0"/>
              </a:rPr>
              <a:t> can be created by assigning a zero value during pointer declaration. This method is useful when no address is assigned to the pointer.</a:t>
            </a:r>
          </a:p>
          <a:p>
            <a:pPr marL="571500" indent="-571500" algn="l" fontAlgn="base">
              <a:buFont typeface="Arial" panose="020B0604020202020204" pitchFamily="34" charset="0"/>
              <a:buChar char="•"/>
            </a:pPr>
            <a:endParaRPr lang="en-US" sz="3600" b="0" i="0" dirty="0">
              <a:solidFill>
                <a:srgbClr val="FFFFFF"/>
              </a:solidFill>
              <a:effectLst/>
              <a:latin typeface="Archivo Black" panose="020B0604020202020204" charset="0"/>
            </a:endParaRPr>
          </a:p>
          <a:p>
            <a:pPr marL="571500" indent="-571500" algn="l" fontAlgn="base">
              <a:buFont typeface="Arial" panose="020B0604020202020204" pitchFamily="34" charset="0"/>
              <a:buChar char="•"/>
            </a:pPr>
            <a:r>
              <a:rPr lang="en-US" sz="3600" dirty="0">
                <a:solidFill>
                  <a:srgbClr val="FFFFFF"/>
                </a:solidFill>
                <a:latin typeface="Archivo Black" panose="020B0604020202020204" charset="0"/>
              </a:rPr>
              <a:t>Pointers can be assigned in 3 ways:-</a:t>
            </a:r>
          </a:p>
          <a:p>
            <a:pPr marL="571500" indent="-571500" algn="l" fontAlgn="base">
              <a:buFont typeface="Arial" panose="020B0604020202020204" pitchFamily="34" charset="0"/>
              <a:buChar char="•"/>
            </a:pPr>
            <a:r>
              <a:rPr lang="en-US" sz="3600" b="0" i="0" dirty="0">
                <a:effectLst/>
                <a:latin typeface="Archivo Black" panose="020B0604020202020204" charset="0"/>
              </a:rPr>
              <a:t>Address</a:t>
            </a:r>
          </a:p>
          <a:p>
            <a:pPr marL="571500" indent="-571500" algn="l" fontAlgn="base">
              <a:buFont typeface="Arial" panose="020B0604020202020204" pitchFamily="34" charset="0"/>
              <a:buChar char="•"/>
            </a:pPr>
            <a:r>
              <a:rPr lang="en-US" sz="3600" dirty="0">
                <a:latin typeface="Archivo Black" panose="020B0604020202020204" charset="0"/>
              </a:rPr>
              <a:t>Null</a:t>
            </a:r>
          </a:p>
          <a:p>
            <a:pPr marL="571500" indent="-571500" algn="l" fontAlgn="base">
              <a:buFont typeface="Arial" panose="020B0604020202020204" pitchFamily="34" charset="0"/>
              <a:buChar char="•"/>
            </a:pPr>
            <a:r>
              <a:rPr lang="en-US" sz="3600" b="0" i="0" dirty="0">
                <a:effectLst/>
                <a:latin typeface="Archivo Black" panose="020B0604020202020204" charset="0"/>
              </a:rPr>
              <a:t>Zero(0)</a:t>
            </a:r>
          </a:p>
          <a:p>
            <a:pPr algn="l" fontAlgn="base"/>
            <a:endParaRPr lang="en-US" b="0" i="0" dirty="0">
              <a:solidFill>
                <a:srgbClr val="FFFFFF"/>
              </a:solidFill>
              <a:effectLst/>
              <a:latin typeface="urw-din"/>
            </a:endParaRPr>
          </a:p>
        </p:txBody>
      </p:sp>
    </p:spTree>
    <p:extLst>
      <p:ext uri="{BB962C8B-B14F-4D97-AF65-F5344CB8AC3E}">
        <p14:creationId xmlns:p14="http://schemas.microsoft.com/office/powerpoint/2010/main" val="23171778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
        <p:cNvGrpSpPr/>
        <p:nvPr/>
      </p:nvGrpSpPr>
      <p:grpSpPr>
        <a:xfrm>
          <a:off x="0" y="0"/>
          <a:ext cx="0" cy="0"/>
          <a:chOff x="0" y="0"/>
          <a:chExt cx="0" cy="0"/>
        </a:xfrm>
      </p:grpSpPr>
      <p:sp>
        <p:nvSpPr>
          <p:cNvPr id="3" name="TextBox 3"/>
          <p:cNvSpPr txBox="1"/>
          <p:nvPr/>
        </p:nvSpPr>
        <p:spPr>
          <a:xfrm>
            <a:off x="174171" y="117157"/>
            <a:ext cx="8257592" cy="1642110"/>
          </a:xfrm>
          <a:prstGeom prst="rect">
            <a:avLst/>
          </a:prstGeom>
        </p:spPr>
        <p:txBody>
          <a:bodyPr lIns="0" tIns="0" rIns="0" bIns="0" rtlCol="0" anchor="t">
            <a:spAutoFit/>
          </a:bodyPr>
          <a:lstStyle/>
          <a:p>
            <a:pPr algn="ctr">
              <a:lnSpc>
                <a:spcPts val="13439"/>
              </a:lnSpc>
              <a:spcBef>
                <a:spcPct val="0"/>
              </a:spcBef>
            </a:pPr>
            <a:r>
              <a:rPr lang="en-US" sz="9600" dirty="0">
                <a:solidFill>
                  <a:srgbClr val="FFFFFF"/>
                </a:solidFill>
                <a:latin typeface="Canva Sans Bold"/>
              </a:rPr>
              <a:t> </a:t>
            </a:r>
          </a:p>
        </p:txBody>
      </p:sp>
      <p:sp>
        <p:nvSpPr>
          <p:cNvPr id="8" name="TextBox 7">
            <a:extLst>
              <a:ext uri="{FF2B5EF4-FFF2-40B4-BE49-F238E27FC236}">
                <a16:creationId xmlns:a16="http://schemas.microsoft.com/office/drawing/2014/main" id="{E440946B-05B2-2696-9620-B65C32C6E14B}"/>
              </a:ext>
            </a:extLst>
          </p:cNvPr>
          <p:cNvSpPr txBox="1"/>
          <p:nvPr/>
        </p:nvSpPr>
        <p:spPr>
          <a:xfrm>
            <a:off x="609600" y="419100"/>
            <a:ext cx="7315200" cy="1569660"/>
          </a:xfrm>
          <a:prstGeom prst="rect">
            <a:avLst/>
          </a:prstGeom>
          <a:noFill/>
        </p:spPr>
        <p:txBody>
          <a:bodyPr wrap="square">
            <a:spAutoFit/>
          </a:bodyPr>
          <a:lstStyle/>
          <a:p>
            <a:r>
              <a:rPr lang="en-US" sz="9600" dirty="0">
                <a:solidFill>
                  <a:srgbClr val="FFFFFF"/>
                </a:solidFill>
                <a:latin typeface="Canva Sans Bold"/>
              </a:rPr>
              <a:t>Structures</a:t>
            </a:r>
            <a:endParaRPr lang="en-US" sz="9600" dirty="0"/>
          </a:p>
        </p:txBody>
      </p:sp>
      <p:sp>
        <p:nvSpPr>
          <p:cNvPr id="10" name="TextBox 9">
            <a:extLst>
              <a:ext uri="{FF2B5EF4-FFF2-40B4-BE49-F238E27FC236}">
                <a16:creationId xmlns:a16="http://schemas.microsoft.com/office/drawing/2014/main" id="{CA3FE8EB-7AE2-9F04-2CBE-3F00A8EDF87D}"/>
              </a:ext>
            </a:extLst>
          </p:cNvPr>
          <p:cNvSpPr txBox="1"/>
          <p:nvPr/>
        </p:nvSpPr>
        <p:spPr>
          <a:xfrm>
            <a:off x="762000" y="2016227"/>
            <a:ext cx="16764000" cy="2308324"/>
          </a:xfrm>
          <a:prstGeom prst="rect">
            <a:avLst/>
          </a:prstGeom>
          <a:noFill/>
        </p:spPr>
        <p:txBody>
          <a:bodyPr wrap="square">
            <a:spAutoFit/>
          </a:bodyPr>
          <a:lstStyle/>
          <a:p>
            <a:pPr marL="571500" indent="-571500">
              <a:buFont typeface="Arial" panose="020B0604020202020204" pitchFamily="34" charset="0"/>
              <a:buChar char="•"/>
            </a:pPr>
            <a:r>
              <a:rPr lang="en-US" sz="3600" b="0" i="0" dirty="0">
                <a:solidFill>
                  <a:schemeClr val="bg1"/>
                </a:solidFill>
                <a:effectLst/>
                <a:latin typeface="Archivo Black" panose="020B0604020202020204" charset="0"/>
              </a:rPr>
              <a:t>A structure is a keyword that creates user-defined data types in C. </a:t>
            </a:r>
          </a:p>
          <a:p>
            <a:pPr marL="571500" indent="-571500">
              <a:buFont typeface="Arial" panose="020B0604020202020204" pitchFamily="34" charset="0"/>
              <a:buChar char="•"/>
            </a:pPr>
            <a:r>
              <a:rPr lang="en-US" sz="3600" b="0" i="0" dirty="0">
                <a:solidFill>
                  <a:schemeClr val="bg1"/>
                </a:solidFill>
                <a:effectLst/>
                <a:latin typeface="Archivo Black" panose="020B0604020202020204" charset="0"/>
              </a:rPr>
              <a:t>A structure creates a data type that can be used to group items of possibly different types into a single type. </a:t>
            </a:r>
            <a:endParaRPr lang="en-US" sz="3600" dirty="0">
              <a:solidFill>
                <a:schemeClr val="bg1"/>
              </a:solidFill>
              <a:latin typeface="Archivo Black" panose="020B0604020202020204" charset="0"/>
            </a:endParaRPr>
          </a:p>
        </p:txBody>
      </p:sp>
      <p:pic>
        <p:nvPicPr>
          <p:cNvPr id="12" name="Picture 11">
            <a:extLst>
              <a:ext uri="{FF2B5EF4-FFF2-40B4-BE49-F238E27FC236}">
                <a16:creationId xmlns:a16="http://schemas.microsoft.com/office/drawing/2014/main" id="{9FA61ECF-2BC8-6657-C4BE-4AB530C089BC}"/>
              </a:ext>
            </a:extLst>
          </p:cNvPr>
          <p:cNvPicPr>
            <a:picLocks noChangeAspect="1"/>
          </p:cNvPicPr>
          <p:nvPr/>
        </p:nvPicPr>
        <p:blipFill rotWithShape="1">
          <a:blip r:embed="rId2">
            <a:extLst>
              <a:ext uri="{28A0092B-C50C-407E-A947-70E740481C1C}">
                <a14:useLocalDpi xmlns:a14="http://schemas.microsoft.com/office/drawing/2010/main" val="0"/>
              </a:ext>
            </a:extLst>
          </a:blip>
          <a:srcRect l="4000" t="6869" r="4000" b="7797"/>
          <a:stretch/>
        </p:blipFill>
        <p:spPr>
          <a:xfrm>
            <a:off x="4724400" y="4762500"/>
            <a:ext cx="7010400" cy="4876801"/>
          </a:xfrm>
          <a:prstGeom prst="rect">
            <a:avLst/>
          </a:prstGeom>
        </p:spPr>
      </p:pic>
    </p:spTree>
    <p:extLst>
      <p:ext uri="{BB962C8B-B14F-4D97-AF65-F5344CB8AC3E}">
        <p14:creationId xmlns:p14="http://schemas.microsoft.com/office/powerpoint/2010/main" val="38676220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
        <p:cNvGrpSpPr/>
        <p:nvPr/>
      </p:nvGrpSpPr>
      <p:grpSpPr>
        <a:xfrm>
          <a:off x="0" y="0"/>
          <a:ext cx="0" cy="0"/>
          <a:chOff x="0" y="0"/>
          <a:chExt cx="0" cy="0"/>
        </a:xfrm>
      </p:grpSpPr>
      <p:sp>
        <p:nvSpPr>
          <p:cNvPr id="3" name="TextBox 3"/>
          <p:cNvSpPr txBox="1"/>
          <p:nvPr/>
        </p:nvSpPr>
        <p:spPr>
          <a:xfrm>
            <a:off x="174171" y="117157"/>
            <a:ext cx="8257592" cy="1642110"/>
          </a:xfrm>
          <a:prstGeom prst="rect">
            <a:avLst/>
          </a:prstGeom>
        </p:spPr>
        <p:txBody>
          <a:bodyPr lIns="0" tIns="0" rIns="0" bIns="0" rtlCol="0" anchor="t">
            <a:spAutoFit/>
          </a:bodyPr>
          <a:lstStyle/>
          <a:p>
            <a:pPr algn="ctr">
              <a:lnSpc>
                <a:spcPts val="13439"/>
              </a:lnSpc>
              <a:spcBef>
                <a:spcPct val="0"/>
              </a:spcBef>
            </a:pPr>
            <a:r>
              <a:rPr lang="en-US" sz="9600" dirty="0">
                <a:solidFill>
                  <a:srgbClr val="FFFFFF"/>
                </a:solidFill>
                <a:latin typeface="Canva Sans Bold"/>
              </a:rPr>
              <a:t> </a:t>
            </a:r>
          </a:p>
        </p:txBody>
      </p:sp>
      <p:sp>
        <p:nvSpPr>
          <p:cNvPr id="8" name="TextBox 7">
            <a:extLst>
              <a:ext uri="{FF2B5EF4-FFF2-40B4-BE49-F238E27FC236}">
                <a16:creationId xmlns:a16="http://schemas.microsoft.com/office/drawing/2014/main" id="{E440946B-05B2-2696-9620-B65C32C6E14B}"/>
              </a:ext>
            </a:extLst>
          </p:cNvPr>
          <p:cNvSpPr txBox="1"/>
          <p:nvPr/>
        </p:nvSpPr>
        <p:spPr>
          <a:xfrm>
            <a:off x="609600" y="419100"/>
            <a:ext cx="7315200" cy="1569660"/>
          </a:xfrm>
          <a:prstGeom prst="rect">
            <a:avLst/>
          </a:prstGeom>
          <a:noFill/>
        </p:spPr>
        <p:txBody>
          <a:bodyPr wrap="square">
            <a:spAutoFit/>
          </a:bodyPr>
          <a:lstStyle/>
          <a:p>
            <a:r>
              <a:rPr lang="en-US" sz="9600" dirty="0">
                <a:solidFill>
                  <a:srgbClr val="FFFFFF"/>
                </a:solidFill>
                <a:latin typeface="Canva Sans Bold"/>
              </a:rPr>
              <a:t>Structures</a:t>
            </a:r>
            <a:endParaRPr lang="en-US" sz="9600" dirty="0"/>
          </a:p>
        </p:txBody>
      </p:sp>
      <p:sp>
        <p:nvSpPr>
          <p:cNvPr id="4" name="TextBox 3">
            <a:extLst>
              <a:ext uri="{FF2B5EF4-FFF2-40B4-BE49-F238E27FC236}">
                <a16:creationId xmlns:a16="http://schemas.microsoft.com/office/drawing/2014/main" id="{7625CF85-7756-9D8B-77D3-0BA86E626338}"/>
              </a:ext>
            </a:extLst>
          </p:cNvPr>
          <p:cNvSpPr txBox="1"/>
          <p:nvPr/>
        </p:nvSpPr>
        <p:spPr>
          <a:xfrm>
            <a:off x="457200" y="1866900"/>
            <a:ext cx="17373600" cy="3046988"/>
          </a:xfrm>
          <a:prstGeom prst="rect">
            <a:avLst/>
          </a:prstGeom>
          <a:noFill/>
        </p:spPr>
        <p:txBody>
          <a:bodyPr wrap="square">
            <a:spAutoFit/>
          </a:bodyPr>
          <a:lstStyle/>
          <a:p>
            <a:pPr algn="l" fontAlgn="base"/>
            <a:r>
              <a:rPr lang="en-US" sz="4800" b="1" i="0" u="sng" dirty="0">
                <a:solidFill>
                  <a:schemeClr val="bg1"/>
                </a:solidFill>
                <a:effectLst/>
                <a:latin typeface="Archivo Black" panose="020B0604020202020204" charset="0"/>
              </a:rPr>
              <a:t>Where to use the Structure data type?</a:t>
            </a:r>
          </a:p>
          <a:p>
            <a:pPr marL="571500" indent="-571500" algn="l" fontAlgn="base">
              <a:buFont typeface="Arial" panose="020B0604020202020204" pitchFamily="34" charset="0"/>
              <a:buChar char="•"/>
            </a:pPr>
            <a:r>
              <a:rPr lang="en-US" sz="3600" b="0" i="0" dirty="0">
                <a:solidFill>
                  <a:srgbClr val="FFFFFF"/>
                </a:solidFill>
                <a:effectLst/>
                <a:latin typeface="Archivo Black" panose="020B0604020202020204" charset="0"/>
              </a:rPr>
              <a:t>We can use this data type to store dates of different attributes of different data types.</a:t>
            </a:r>
          </a:p>
          <a:p>
            <a:pPr marL="571500" indent="-571500" algn="l" fontAlgn="base">
              <a:buFont typeface="Arial" panose="020B0604020202020204" pitchFamily="34" charset="0"/>
              <a:buChar char="•"/>
            </a:pPr>
            <a:r>
              <a:rPr lang="en-US" sz="3600" b="0" i="0" dirty="0">
                <a:solidFill>
                  <a:srgbClr val="FFFFFF"/>
                </a:solidFill>
                <a:effectLst/>
                <a:latin typeface="Archivo Black" panose="020B0604020202020204" charset="0"/>
              </a:rPr>
              <a:t>For example, If we want to store data on multiple patients such as patient name, age, and blood group.</a:t>
            </a:r>
          </a:p>
        </p:txBody>
      </p:sp>
      <p:sp>
        <p:nvSpPr>
          <p:cNvPr id="6" name="TextBox 5">
            <a:extLst>
              <a:ext uri="{FF2B5EF4-FFF2-40B4-BE49-F238E27FC236}">
                <a16:creationId xmlns:a16="http://schemas.microsoft.com/office/drawing/2014/main" id="{A6BEDE3E-DBFF-99EC-4864-9FB60DBCCFC1}"/>
              </a:ext>
            </a:extLst>
          </p:cNvPr>
          <p:cNvSpPr txBox="1"/>
          <p:nvPr/>
        </p:nvSpPr>
        <p:spPr>
          <a:xfrm>
            <a:off x="457200" y="5143500"/>
            <a:ext cx="17754599" cy="2492990"/>
          </a:xfrm>
          <a:prstGeom prst="rect">
            <a:avLst/>
          </a:prstGeom>
          <a:noFill/>
        </p:spPr>
        <p:txBody>
          <a:bodyPr wrap="square">
            <a:spAutoFit/>
          </a:bodyPr>
          <a:lstStyle/>
          <a:p>
            <a:pPr algn="l"/>
            <a:r>
              <a:rPr lang="en-US" sz="4800" b="1" i="0" dirty="0">
                <a:solidFill>
                  <a:schemeClr val="bg1"/>
                </a:solidFill>
                <a:effectLst/>
                <a:latin typeface="Archivo Black" panose="020B0604020202020204" charset="0"/>
              </a:rPr>
              <a:t>Why structs in C?</a:t>
            </a:r>
          </a:p>
          <a:p>
            <a:pPr marL="571500" indent="-571500" algn="l">
              <a:buFont typeface="Arial" panose="020B0604020202020204" pitchFamily="34" charset="0"/>
              <a:buChar char="•"/>
            </a:pPr>
            <a:r>
              <a:rPr lang="en-US" sz="3600" b="0" i="0" dirty="0">
                <a:solidFill>
                  <a:schemeClr val="bg1"/>
                </a:solidFill>
                <a:effectLst/>
                <a:latin typeface="Arial Black" panose="020B0A04020102020204" pitchFamily="34" charset="0"/>
              </a:rPr>
              <a:t>Suppose you want to store information about a person: his/her name, citizenship number, and salary. You can create different variables name, </a:t>
            </a:r>
            <a:r>
              <a:rPr lang="en-US" sz="3600" dirty="0" err="1">
                <a:solidFill>
                  <a:schemeClr val="bg1"/>
                </a:solidFill>
                <a:latin typeface="Arial Black" panose="020B0A04020102020204" pitchFamily="34" charset="0"/>
              </a:rPr>
              <a:t>mob</a:t>
            </a:r>
            <a:r>
              <a:rPr lang="en-US" sz="3600" b="0" i="0" dirty="0" err="1">
                <a:solidFill>
                  <a:schemeClr val="bg1"/>
                </a:solidFill>
                <a:effectLst/>
                <a:latin typeface="Arial Black" panose="020B0A04020102020204" pitchFamily="34" charset="0"/>
              </a:rPr>
              <a:t>No</a:t>
            </a:r>
            <a:r>
              <a:rPr lang="en-US" sz="3600" b="0" i="0" dirty="0">
                <a:solidFill>
                  <a:schemeClr val="bg1"/>
                </a:solidFill>
                <a:effectLst/>
                <a:latin typeface="Arial Black" panose="020B0A04020102020204" pitchFamily="34" charset="0"/>
              </a:rPr>
              <a:t>, and salary to store this information.</a:t>
            </a:r>
          </a:p>
        </p:txBody>
      </p:sp>
    </p:spTree>
    <p:extLst>
      <p:ext uri="{BB962C8B-B14F-4D97-AF65-F5344CB8AC3E}">
        <p14:creationId xmlns:p14="http://schemas.microsoft.com/office/powerpoint/2010/main" val="41019340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
        <p:cNvGrpSpPr/>
        <p:nvPr/>
      </p:nvGrpSpPr>
      <p:grpSpPr>
        <a:xfrm>
          <a:off x="0" y="0"/>
          <a:ext cx="0" cy="0"/>
          <a:chOff x="0" y="0"/>
          <a:chExt cx="0" cy="0"/>
        </a:xfrm>
      </p:grpSpPr>
      <p:sp>
        <p:nvSpPr>
          <p:cNvPr id="3" name="TextBox 3"/>
          <p:cNvSpPr txBox="1"/>
          <p:nvPr/>
        </p:nvSpPr>
        <p:spPr>
          <a:xfrm>
            <a:off x="174171" y="117157"/>
            <a:ext cx="8257592" cy="1642110"/>
          </a:xfrm>
          <a:prstGeom prst="rect">
            <a:avLst/>
          </a:prstGeom>
        </p:spPr>
        <p:txBody>
          <a:bodyPr lIns="0" tIns="0" rIns="0" bIns="0" rtlCol="0" anchor="t">
            <a:spAutoFit/>
          </a:bodyPr>
          <a:lstStyle/>
          <a:p>
            <a:pPr algn="ctr">
              <a:lnSpc>
                <a:spcPts val="13439"/>
              </a:lnSpc>
              <a:spcBef>
                <a:spcPct val="0"/>
              </a:spcBef>
            </a:pPr>
            <a:r>
              <a:rPr lang="en-US" sz="9600" dirty="0">
                <a:solidFill>
                  <a:srgbClr val="FFFFFF"/>
                </a:solidFill>
                <a:latin typeface="Canva Sans Bold"/>
              </a:rPr>
              <a:t> </a:t>
            </a:r>
          </a:p>
        </p:txBody>
      </p:sp>
      <p:sp>
        <p:nvSpPr>
          <p:cNvPr id="8" name="TextBox 7">
            <a:extLst>
              <a:ext uri="{FF2B5EF4-FFF2-40B4-BE49-F238E27FC236}">
                <a16:creationId xmlns:a16="http://schemas.microsoft.com/office/drawing/2014/main" id="{E440946B-05B2-2696-9620-B65C32C6E14B}"/>
              </a:ext>
            </a:extLst>
          </p:cNvPr>
          <p:cNvSpPr txBox="1"/>
          <p:nvPr/>
        </p:nvSpPr>
        <p:spPr>
          <a:xfrm>
            <a:off x="609600" y="419100"/>
            <a:ext cx="7315200" cy="1569660"/>
          </a:xfrm>
          <a:prstGeom prst="rect">
            <a:avLst/>
          </a:prstGeom>
          <a:noFill/>
        </p:spPr>
        <p:txBody>
          <a:bodyPr wrap="square">
            <a:spAutoFit/>
          </a:bodyPr>
          <a:lstStyle/>
          <a:p>
            <a:r>
              <a:rPr lang="en-US" sz="9600" dirty="0">
                <a:solidFill>
                  <a:srgbClr val="FFFFFF"/>
                </a:solidFill>
                <a:latin typeface="Canva Sans Bold"/>
              </a:rPr>
              <a:t>Structures</a:t>
            </a:r>
            <a:endParaRPr lang="en-US" sz="9600" dirty="0"/>
          </a:p>
        </p:txBody>
      </p:sp>
      <p:pic>
        <p:nvPicPr>
          <p:cNvPr id="4" name="Picture 3">
            <a:extLst>
              <a:ext uri="{FF2B5EF4-FFF2-40B4-BE49-F238E27FC236}">
                <a16:creationId xmlns:a16="http://schemas.microsoft.com/office/drawing/2014/main" id="{4C621ACA-E378-F619-15C5-A14A9D60D737}"/>
              </a:ext>
            </a:extLst>
          </p:cNvPr>
          <p:cNvPicPr>
            <a:picLocks noChangeAspect="1"/>
          </p:cNvPicPr>
          <p:nvPr/>
        </p:nvPicPr>
        <p:blipFill rotWithShape="1">
          <a:blip r:embed="rId2">
            <a:extLst>
              <a:ext uri="{28A0092B-C50C-407E-A947-70E740481C1C}">
                <a14:useLocalDpi xmlns:a14="http://schemas.microsoft.com/office/drawing/2010/main" val="0"/>
              </a:ext>
            </a:extLst>
          </a:blip>
          <a:srcRect t="19516" r="59802" b="13568"/>
          <a:stretch/>
        </p:blipFill>
        <p:spPr>
          <a:xfrm>
            <a:off x="4648200" y="1759267"/>
            <a:ext cx="8742285" cy="8185958"/>
          </a:xfrm>
          <a:prstGeom prst="rect">
            <a:avLst/>
          </a:prstGeom>
        </p:spPr>
      </p:pic>
    </p:spTree>
    <p:extLst>
      <p:ext uri="{BB962C8B-B14F-4D97-AF65-F5344CB8AC3E}">
        <p14:creationId xmlns:p14="http://schemas.microsoft.com/office/powerpoint/2010/main" val="39221434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546729" y="144398"/>
            <a:ext cx="15006686" cy="9998205"/>
          </a:xfrm>
          <a:prstGeom prst="rect">
            <a:avLst/>
          </a:prstGeom>
        </p:spPr>
      </p:pic>
      <p:pic>
        <p:nvPicPr>
          <p:cNvPr id="3" name="Picture 3"/>
          <p:cNvPicPr>
            <a:picLocks noChangeAspect="1"/>
          </p:cNvPicPr>
          <p:nvPr/>
        </p:nvPicPr>
        <p:blipFill>
          <a:blip r:embed="rId3"/>
          <a:srcRect/>
          <a:stretch>
            <a:fillRect/>
          </a:stretch>
        </p:blipFill>
        <p:spPr>
          <a:xfrm>
            <a:off x="13762382" y="668658"/>
            <a:ext cx="1786096" cy="1989481"/>
          </a:xfrm>
          <a:prstGeom prst="rect">
            <a:avLst/>
          </a:prstGeom>
        </p:spPr>
      </p:pic>
      <p:pic>
        <p:nvPicPr>
          <p:cNvPr id="4" name="Picture 4"/>
          <p:cNvPicPr>
            <a:picLocks noChangeAspect="1"/>
          </p:cNvPicPr>
          <p:nvPr/>
        </p:nvPicPr>
        <p:blipFill>
          <a:blip r:embed="rId3"/>
          <a:srcRect/>
          <a:stretch>
            <a:fillRect/>
          </a:stretch>
        </p:blipFill>
        <p:spPr>
          <a:xfrm>
            <a:off x="4796389" y="7499501"/>
            <a:ext cx="878556" cy="97859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grpSp>
        <p:nvGrpSpPr>
          <p:cNvPr id="3" name="Group 3"/>
          <p:cNvGrpSpPr/>
          <p:nvPr/>
        </p:nvGrpSpPr>
        <p:grpSpPr>
          <a:xfrm>
            <a:off x="15547835" y="360976"/>
            <a:ext cx="2083285" cy="847725"/>
            <a:chOff x="0" y="0"/>
            <a:chExt cx="2777713" cy="1130300"/>
          </a:xfrm>
        </p:grpSpPr>
        <p:sp>
          <p:nvSpPr>
            <p:cNvPr id="4" name="TextBox 4"/>
            <p:cNvSpPr txBox="1"/>
            <p:nvPr/>
          </p:nvSpPr>
          <p:spPr>
            <a:xfrm>
              <a:off x="0" y="-19050"/>
              <a:ext cx="2177430" cy="1149350"/>
            </a:xfrm>
            <a:prstGeom prst="rect">
              <a:avLst/>
            </a:prstGeom>
          </p:spPr>
          <p:txBody>
            <a:bodyPr lIns="0" tIns="0" rIns="0" bIns="0" rtlCol="0" anchor="t">
              <a:spAutoFit/>
            </a:bodyPr>
            <a:lstStyle/>
            <a:p>
              <a:pPr algn="r">
                <a:lnSpc>
                  <a:spcPts val="6720"/>
                </a:lnSpc>
              </a:pPr>
              <a:r>
                <a:rPr lang="en-US" sz="5600">
                  <a:solidFill>
                    <a:srgbClr val="FFFFFF"/>
                  </a:solidFill>
                  <a:latin typeface="Arvo"/>
                </a:rPr>
                <a:t>02</a:t>
              </a:r>
            </a:p>
          </p:txBody>
        </p:sp>
        <p:sp>
          <p:nvSpPr>
            <p:cNvPr id="5" name="TextBox 5"/>
            <p:cNvSpPr txBox="1"/>
            <p:nvPr/>
          </p:nvSpPr>
          <p:spPr>
            <a:xfrm>
              <a:off x="2177430" y="565150"/>
              <a:ext cx="600283" cy="419100"/>
            </a:xfrm>
            <a:prstGeom prst="rect">
              <a:avLst/>
            </a:prstGeom>
          </p:spPr>
          <p:txBody>
            <a:bodyPr lIns="0" tIns="0" rIns="0" bIns="0" rtlCol="0" anchor="t">
              <a:spAutoFit/>
            </a:bodyPr>
            <a:lstStyle/>
            <a:p>
              <a:pPr algn="r">
                <a:lnSpc>
                  <a:spcPts val="2520"/>
                </a:lnSpc>
              </a:pPr>
              <a:r>
                <a:rPr lang="en-US" sz="2100">
                  <a:solidFill>
                    <a:srgbClr val="FFFFFF"/>
                  </a:solidFill>
                  <a:latin typeface="Arvo"/>
                </a:rPr>
                <a:t>/18</a:t>
              </a:r>
            </a:p>
          </p:txBody>
        </p:sp>
      </p:grpSp>
      <p:pic>
        <p:nvPicPr>
          <p:cNvPr id="11" name="Picture 10">
            <a:extLst>
              <a:ext uri="{FF2B5EF4-FFF2-40B4-BE49-F238E27FC236}">
                <a16:creationId xmlns:a16="http://schemas.microsoft.com/office/drawing/2014/main" id="{FAF27633-42DA-FFF3-640A-4A5B52858D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462202"/>
            <a:ext cx="16764000" cy="9362596"/>
          </a:xfrm>
          <a:prstGeom prst="rect">
            <a:avLst/>
          </a:prstGeom>
        </p:spPr>
      </p:pic>
    </p:spTree>
    <p:extLst>
      <p:ext uri="{BB962C8B-B14F-4D97-AF65-F5344CB8AC3E}">
        <p14:creationId xmlns:p14="http://schemas.microsoft.com/office/powerpoint/2010/main" val="3803113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851" t="4080" r="4098" b="11222"/>
          <a:stretch>
            <a:fillRect/>
          </a:stretch>
        </p:blipFill>
        <p:spPr>
          <a:xfrm>
            <a:off x="1353861" y="2445460"/>
            <a:ext cx="14826876" cy="7071823"/>
          </a:xfrm>
          <a:prstGeom prst="rect">
            <a:avLst/>
          </a:prstGeom>
        </p:spPr>
      </p:pic>
      <p:sp>
        <p:nvSpPr>
          <p:cNvPr id="3" name="TextBox 3"/>
          <p:cNvSpPr txBox="1"/>
          <p:nvPr/>
        </p:nvSpPr>
        <p:spPr>
          <a:xfrm>
            <a:off x="1028700" y="416874"/>
            <a:ext cx="6506170" cy="1609091"/>
          </a:xfrm>
          <a:prstGeom prst="rect">
            <a:avLst/>
          </a:prstGeom>
        </p:spPr>
        <p:txBody>
          <a:bodyPr lIns="0" tIns="0" rIns="0" bIns="0" rtlCol="0" anchor="t">
            <a:spAutoFit/>
          </a:bodyPr>
          <a:lstStyle/>
          <a:p>
            <a:pPr algn="ctr">
              <a:lnSpc>
                <a:spcPts val="13159"/>
              </a:lnSpc>
            </a:pPr>
            <a:r>
              <a:rPr lang="en-US" sz="9399">
                <a:solidFill>
                  <a:srgbClr val="FFFFFF"/>
                </a:solidFill>
                <a:latin typeface="Canva Sans Bold"/>
              </a:rPr>
              <a:t>Data Types</a:t>
            </a:r>
          </a:p>
        </p:txBody>
      </p:sp>
      <p:grpSp>
        <p:nvGrpSpPr>
          <p:cNvPr id="4" name="Group 4"/>
          <p:cNvGrpSpPr/>
          <p:nvPr/>
        </p:nvGrpSpPr>
        <p:grpSpPr>
          <a:xfrm>
            <a:off x="15548368" y="418126"/>
            <a:ext cx="2083285" cy="847725"/>
            <a:chOff x="0" y="0"/>
            <a:chExt cx="2777713" cy="1130300"/>
          </a:xfrm>
        </p:grpSpPr>
        <p:sp>
          <p:nvSpPr>
            <p:cNvPr id="5" name="TextBox 5"/>
            <p:cNvSpPr txBox="1"/>
            <p:nvPr/>
          </p:nvSpPr>
          <p:spPr>
            <a:xfrm>
              <a:off x="0" y="-19050"/>
              <a:ext cx="2177430" cy="1149350"/>
            </a:xfrm>
            <a:prstGeom prst="rect">
              <a:avLst/>
            </a:prstGeom>
          </p:spPr>
          <p:txBody>
            <a:bodyPr lIns="0" tIns="0" rIns="0" bIns="0" rtlCol="0" anchor="t">
              <a:spAutoFit/>
            </a:bodyPr>
            <a:lstStyle/>
            <a:p>
              <a:pPr algn="r">
                <a:lnSpc>
                  <a:spcPts val="6720"/>
                </a:lnSpc>
              </a:pPr>
              <a:r>
                <a:rPr lang="en-US" sz="5600">
                  <a:solidFill>
                    <a:srgbClr val="FFFFFF"/>
                  </a:solidFill>
                  <a:latin typeface="Arvo"/>
                </a:rPr>
                <a:t>03</a:t>
              </a:r>
            </a:p>
          </p:txBody>
        </p:sp>
        <p:sp>
          <p:nvSpPr>
            <p:cNvPr id="6" name="TextBox 6"/>
            <p:cNvSpPr txBox="1"/>
            <p:nvPr/>
          </p:nvSpPr>
          <p:spPr>
            <a:xfrm>
              <a:off x="2177430" y="565150"/>
              <a:ext cx="600283" cy="419100"/>
            </a:xfrm>
            <a:prstGeom prst="rect">
              <a:avLst/>
            </a:prstGeom>
          </p:spPr>
          <p:txBody>
            <a:bodyPr lIns="0" tIns="0" rIns="0" bIns="0" rtlCol="0" anchor="t">
              <a:spAutoFit/>
            </a:bodyPr>
            <a:lstStyle/>
            <a:p>
              <a:pPr algn="r">
                <a:lnSpc>
                  <a:spcPts val="2520"/>
                </a:lnSpc>
              </a:pPr>
              <a:r>
                <a:rPr lang="en-US" sz="2100">
                  <a:solidFill>
                    <a:srgbClr val="FFFFFF"/>
                  </a:solidFill>
                  <a:latin typeface="Arvo"/>
                </a:rPr>
                <a:t>/18</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sp>
        <p:nvSpPr>
          <p:cNvPr id="2" name="TextBox 2"/>
          <p:cNvSpPr txBox="1"/>
          <p:nvPr/>
        </p:nvSpPr>
        <p:spPr>
          <a:xfrm>
            <a:off x="842088" y="159030"/>
            <a:ext cx="6506170" cy="1609091"/>
          </a:xfrm>
          <a:prstGeom prst="rect">
            <a:avLst/>
          </a:prstGeom>
        </p:spPr>
        <p:txBody>
          <a:bodyPr lIns="0" tIns="0" rIns="0" bIns="0" rtlCol="0" anchor="t">
            <a:spAutoFit/>
          </a:bodyPr>
          <a:lstStyle/>
          <a:p>
            <a:pPr algn="ctr">
              <a:lnSpc>
                <a:spcPts val="13159"/>
              </a:lnSpc>
            </a:pPr>
            <a:r>
              <a:rPr lang="en-US" sz="9399">
                <a:solidFill>
                  <a:srgbClr val="FFFFFF"/>
                </a:solidFill>
                <a:latin typeface="Canva Sans Bold"/>
              </a:rPr>
              <a:t>Data Types</a:t>
            </a:r>
          </a:p>
        </p:txBody>
      </p:sp>
      <p:sp>
        <p:nvSpPr>
          <p:cNvPr id="3" name="TextBox 3"/>
          <p:cNvSpPr txBox="1"/>
          <p:nvPr/>
        </p:nvSpPr>
        <p:spPr>
          <a:xfrm>
            <a:off x="172169" y="1644295"/>
            <a:ext cx="17943662" cy="9275040"/>
          </a:xfrm>
          <a:prstGeom prst="rect">
            <a:avLst/>
          </a:prstGeom>
        </p:spPr>
        <p:txBody>
          <a:bodyPr lIns="0" tIns="0" rIns="0" bIns="0" rtlCol="0" anchor="t">
            <a:spAutoFit/>
          </a:bodyPr>
          <a:lstStyle/>
          <a:p>
            <a:pPr marL="777240" lvl="1" indent="-388620">
              <a:lnSpc>
                <a:spcPts val="5580"/>
              </a:lnSpc>
              <a:buFont typeface="Arial"/>
              <a:buChar char="•"/>
            </a:pPr>
            <a:r>
              <a:rPr lang="en-US" sz="3600" dirty="0">
                <a:solidFill>
                  <a:srgbClr val="000000"/>
                </a:solidFill>
                <a:latin typeface="Archivo Black"/>
              </a:rPr>
              <a:t>A data type is a classification of data which tells the compiler or interpreter how the programmer intends to use the data. </a:t>
            </a:r>
          </a:p>
          <a:p>
            <a:pPr marL="777240" lvl="1" indent="-388620">
              <a:lnSpc>
                <a:spcPts val="5580"/>
              </a:lnSpc>
              <a:buFont typeface="Arial"/>
              <a:buChar char="•"/>
            </a:pPr>
            <a:r>
              <a:rPr lang="en-US" sz="3600" dirty="0">
                <a:solidFill>
                  <a:srgbClr val="000000"/>
                </a:solidFill>
                <a:latin typeface="Archivo Black"/>
              </a:rPr>
              <a:t>A data type specifies the type of data that a variable can store  such as integer, Char, Float.</a:t>
            </a:r>
          </a:p>
          <a:p>
            <a:pPr marL="777240" lvl="1" indent="-388620">
              <a:lnSpc>
                <a:spcPts val="5580"/>
              </a:lnSpc>
              <a:buFont typeface="Arial"/>
              <a:buChar char="•"/>
            </a:pPr>
            <a:r>
              <a:rPr lang="en-US" sz="3600" dirty="0">
                <a:solidFill>
                  <a:srgbClr val="000000"/>
                </a:solidFill>
                <a:latin typeface="Archivo Black"/>
              </a:rPr>
              <a:t>The data type defines which operations can safely be performed to create, transform and use the variable in another computation.</a:t>
            </a:r>
          </a:p>
          <a:p>
            <a:pPr marL="777240" lvl="1" indent="-388620">
              <a:lnSpc>
                <a:spcPts val="5580"/>
              </a:lnSpc>
              <a:buFont typeface="Arial"/>
              <a:buChar char="•"/>
            </a:pPr>
            <a:r>
              <a:rPr lang="en-US" sz="3600" dirty="0">
                <a:solidFill>
                  <a:srgbClr val="000000"/>
                </a:solidFill>
                <a:latin typeface="Archivo Black"/>
              </a:rPr>
              <a:t>When a program language requires a variable to only be used in ways that respect its data type, that language is said to be strongly typed. </a:t>
            </a:r>
          </a:p>
          <a:p>
            <a:pPr marL="777240" lvl="1" indent="-388620">
              <a:lnSpc>
                <a:spcPts val="5580"/>
              </a:lnSpc>
              <a:buFont typeface="Arial"/>
              <a:buChar char="•"/>
            </a:pPr>
            <a:r>
              <a:rPr lang="en-US" sz="3600" dirty="0">
                <a:solidFill>
                  <a:srgbClr val="000000"/>
                </a:solidFill>
                <a:latin typeface="Archivo Black"/>
              </a:rPr>
              <a:t>Although the size of any unsigned as well as the signed data type is all the same, they both possess different ranges of values to be stored in any variable.</a:t>
            </a:r>
          </a:p>
          <a:p>
            <a:pPr>
              <a:lnSpc>
                <a:spcPts val="5488"/>
              </a:lnSpc>
            </a:pPr>
            <a:endParaRPr lang="en-US" sz="3600" dirty="0">
              <a:solidFill>
                <a:srgbClr val="000000"/>
              </a:solidFill>
              <a:latin typeface="Archivo Black"/>
            </a:endParaRPr>
          </a:p>
        </p:txBody>
      </p:sp>
      <p:grpSp>
        <p:nvGrpSpPr>
          <p:cNvPr id="4" name="Group 4"/>
          <p:cNvGrpSpPr/>
          <p:nvPr/>
        </p:nvGrpSpPr>
        <p:grpSpPr>
          <a:xfrm>
            <a:off x="15727757" y="504543"/>
            <a:ext cx="2083285" cy="847725"/>
            <a:chOff x="0" y="0"/>
            <a:chExt cx="2777713" cy="1130300"/>
          </a:xfrm>
        </p:grpSpPr>
        <p:sp>
          <p:nvSpPr>
            <p:cNvPr id="5" name="TextBox 5"/>
            <p:cNvSpPr txBox="1"/>
            <p:nvPr/>
          </p:nvSpPr>
          <p:spPr>
            <a:xfrm>
              <a:off x="0" y="-19050"/>
              <a:ext cx="2177430" cy="1149350"/>
            </a:xfrm>
            <a:prstGeom prst="rect">
              <a:avLst/>
            </a:prstGeom>
          </p:spPr>
          <p:txBody>
            <a:bodyPr lIns="0" tIns="0" rIns="0" bIns="0" rtlCol="0" anchor="t">
              <a:spAutoFit/>
            </a:bodyPr>
            <a:lstStyle/>
            <a:p>
              <a:pPr algn="r">
                <a:lnSpc>
                  <a:spcPts val="6720"/>
                </a:lnSpc>
              </a:pPr>
              <a:r>
                <a:rPr lang="en-US" sz="5600">
                  <a:solidFill>
                    <a:srgbClr val="FFFFFF"/>
                  </a:solidFill>
                  <a:latin typeface="Arvo"/>
                </a:rPr>
                <a:t>04</a:t>
              </a:r>
            </a:p>
          </p:txBody>
        </p:sp>
        <p:sp>
          <p:nvSpPr>
            <p:cNvPr id="6" name="TextBox 6"/>
            <p:cNvSpPr txBox="1"/>
            <p:nvPr/>
          </p:nvSpPr>
          <p:spPr>
            <a:xfrm>
              <a:off x="2177430" y="565150"/>
              <a:ext cx="600283" cy="419100"/>
            </a:xfrm>
            <a:prstGeom prst="rect">
              <a:avLst/>
            </a:prstGeom>
          </p:spPr>
          <p:txBody>
            <a:bodyPr lIns="0" tIns="0" rIns="0" bIns="0" rtlCol="0" anchor="t">
              <a:spAutoFit/>
            </a:bodyPr>
            <a:lstStyle/>
            <a:p>
              <a:pPr algn="r">
                <a:lnSpc>
                  <a:spcPts val="2520"/>
                </a:lnSpc>
              </a:pPr>
              <a:r>
                <a:rPr lang="en-US" sz="2100">
                  <a:solidFill>
                    <a:srgbClr val="FFFFFF"/>
                  </a:solidFill>
                  <a:latin typeface="Arvo"/>
                </a:rPr>
                <a:t>/18</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93" b="93"/>
          <a:stretch>
            <a:fillRect/>
          </a:stretch>
        </p:blipFill>
        <p:spPr>
          <a:xfrm>
            <a:off x="2406924" y="374240"/>
            <a:ext cx="12727703" cy="9538520"/>
          </a:xfrm>
          <a:prstGeom prst="rect">
            <a:avLst/>
          </a:prstGeom>
        </p:spPr>
      </p:pic>
      <p:grpSp>
        <p:nvGrpSpPr>
          <p:cNvPr id="3" name="Group 3"/>
          <p:cNvGrpSpPr/>
          <p:nvPr/>
        </p:nvGrpSpPr>
        <p:grpSpPr>
          <a:xfrm>
            <a:off x="15846766" y="635845"/>
            <a:ext cx="1930885" cy="785711"/>
            <a:chOff x="0" y="0"/>
            <a:chExt cx="2574513" cy="1047614"/>
          </a:xfrm>
        </p:grpSpPr>
        <p:sp>
          <p:nvSpPr>
            <p:cNvPr id="4" name="TextBox 4"/>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05</a:t>
              </a:r>
            </a:p>
          </p:txBody>
        </p:sp>
        <p:sp>
          <p:nvSpPr>
            <p:cNvPr id="5" name="TextBox 5"/>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
        <p:cNvGrpSpPr/>
        <p:nvPr/>
      </p:nvGrpSpPr>
      <p:grpSpPr>
        <a:xfrm>
          <a:off x="0" y="0"/>
          <a:ext cx="0" cy="0"/>
          <a:chOff x="0" y="0"/>
          <a:chExt cx="0" cy="0"/>
        </a:xfrm>
      </p:grpSpPr>
      <p:sp>
        <p:nvSpPr>
          <p:cNvPr id="2" name="TextBox 2"/>
          <p:cNvSpPr txBox="1"/>
          <p:nvPr/>
        </p:nvSpPr>
        <p:spPr>
          <a:xfrm>
            <a:off x="407437" y="2186940"/>
            <a:ext cx="17880563" cy="7882890"/>
          </a:xfrm>
          <a:prstGeom prst="rect">
            <a:avLst/>
          </a:prstGeom>
        </p:spPr>
        <p:txBody>
          <a:bodyPr lIns="0" tIns="0" rIns="0" bIns="0" rtlCol="0" anchor="t">
            <a:spAutoFit/>
          </a:bodyPr>
          <a:lstStyle/>
          <a:p>
            <a:pPr marL="777238" lvl="1" indent="-388619">
              <a:lnSpc>
                <a:spcPts val="5759"/>
              </a:lnSpc>
              <a:buFont typeface="Arial"/>
              <a:buChar char="•"/>
            </a:pPr>
            <a:r>
              <a:rPr lang="en-US" sz="3599">
                <a:solidFill>
                  <a:srgbClr val="000000"/>
                </a:solidFill>
                <a:latin typeface="Archivo Black Bold"/>
              </a:rPr>
              <a:t>Operators are the foundation of any programming language. We can define operators as symbols that help us to perform specific mathematical and logical computations on operands.</a:t>
            </a:r>
          </a:p>
          <a:p>
            <a:pPr marL="777238" lvl="1" indent="-388619">
              <a:lnSpc>
                <a:spcPts val="5759"/>
              </a:lnSpc>
              <a:buFont typeface="Arial"/>
              <a:buChar char="•"/>
            </a:pPr>
            <a:r>
              <a:rPr lang="en-US" sz="3599">
                <a:solidFill>
                  <a:srgbClr val="000000"/>
                </a:solidFill>
                <a:latin typeface="Archivo Black Bold"/>
              </a:rPr>
              <a:t> In other words, we can say that an operator operates the operands.</a:t>
            </a:r>
          </a:p>
          <a:p>
            <a:pPr marL="777238" lvl="1" indent="-388619">
              <a:lnSpc>
                <a:spcPts val="5759"/>
              </a:lnSpc>
              <a:buFont typeface="Arial"/>
              <a:buChar char="•"/>
            </a:pPr>
            <a:r>
              <a:rPr lang="en-US" sz="3599">
                <a:solidFill>
                  <a:srgbClr val="000000"/>
                </a:solidFill>
                <a:latin typeface="Archivo Black Bold"/>
              </a:rPr>
              <a:t>Arithmetic Operators</a:t>
            </a:r>
          </a:p>
          <a:p>
            <a:pPr marL="777238" lvl="1" indent="-388619">
              <a:lnSpc>
                <a:spcPts val="5759"/>
              </a:lnSpc>
              <a:buFont typeface="Arial"/>
              <a:buChar char="•"/>
            </a:pPr>
            <a:r>
              <a:rPr lang="en-US" sz="3599">
                <a:solidFill>
                  <a:srgbClr val="000000"/>
                </a:solidFill>
                <a:latin typeface="Archivo Black Bold"/>
              </a:rPr>
              <a:t>Relational Operators</a:t>
            </a:r>
          </a:p>
          <a:p>
            <a:pPr marL="777238" lvl="1" indent="-388619">
              <a:lnSpc>
                <a:spcPts val="5759"/>
              </a:lnSpc>
              <a:buFont typeface="Arial"/>
              <a:buChar char="•"/>
            </a:pPr>
            <a:r>
              <a:rPr lang="en-US" sz="3599">
                <a:solidFill>
                  <a:srgbClr val="000000"/>
                </a:solidFill>
                <a:latin typeface="Archivo Black Bold"/>
              </a:rPr>
              <a:t>Logical Operators</a:t>
            </a:r>
          </a:p>
          <a:p>
            <a:pPr marL="777238" lvl="1" indent="-388619">
              <a:lnSpc>
                <a:spcPts val="5759"/>
              </a:lnSpc>
              <a:buFont typeface="Arial"/>
              <a:buChar char="•"/>
            </a:pPr>
            <a:r>
              <a:rPr lang="en-US" sz="3599">
                <a:solidFill>
                  <a:srgbClr val="000000"/>
                </a:solidFill>
                <a:latin typeface="Archivo Black Bold"/>
              </a:rPr>
              <a:t>Bitwise Operators</a:t>
            </a:r>
          </a:p>
          <a:p>
            <a:pPr marL="777238" lvl="1" indent="-388619">
              <a:lnSpc>
                <a:spcPts val="5759"/>
              </a:lnSpc>
              <a:buFont typeface="Arial"/>
              <a:buChar char="•"/>
            </a:pPr>
            <a:r>
              <a:rPr lang="en-US" sz="3599">
                <a:solidFill>
                  <a:srgbClr val="000000"/>
                </a:solidFill>
                <a:latin typeface="Archivo Black Bold"/>
              </a:rPr>
              <a:t>Assignment Operators</a:t>
            </a:r>
          </a:p>
          <a:p>
            <a:pPr marL="777238" lvl="1" indent="-388619">
              <a:lnSpc>
                <a:spcPts val="5759"/>
              </a:lnSpc>
              <a:buFont typeface="Arial"/>
              <a:buChar char="•"/>
            </a:pPr>
            <a:r>
              <a:rPr lang="en-US" sz="3599">
                <a:solidFill>
                  <a:srgbClr val="000000"/>
                </a:solidFill>
                <a:latin typeface="Archivo Black Bold"/>
              </a:rPr>
              <a:t>Other Operators</a:t>
            </a:r>
          </a:p>
          <a:p>
            <a:pPr>
              <a:lnSpc>
                <a:spcPts val="5039"/>
              </a:lnSpc>
            </a:pPr>
            <a:endParaRPr lang="en-US" sz="3599">
              <a:solidFill>
                <a:srgbClr val="000000"/>
              </a:solidFill>
              <a:latin typeface="Archivo Black Bold"/>
            </a:endParaRPr>
          </a:p>
        </p:txBody>
      </p:sp>
      <p:sp>
        <p:nvSpPr>
          <p:cNvPr id="3" name="TextBox 3"/>
          <p:cNvSpPr txBox="1"/>
          <p:nvPr/>
        </p:nvSpPr>
        <p:spPr>
          <a:xfrm>
            <a:off x="174171" y="117157"/>
            <a:ext cx="8257592"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Operators </a:t>
            </a:r>
          </a:p>
        </p:txBody>
      </p:sp>
      <p:grpSp>
        <p:nvGrpSpPr>
          <p:cNvPr id="4" name="Group 4"/>
          <p:cNvGrpSpPr/>
          <p:nvPr/>
        </p:nvGrpSpPr>
        <p:grpSpPr>
          <a:xfrm>
            <a:off x="15846766" y="635845"/>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06</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
        <p:cNvGrpSpPr/>
        <p:nvPr/>
      </p:nvGrpSpPr>
      <p:grpSpPr>
        <a:xfrm>
          <a:off x="0" y="0"/>
          <a:ext cx="0" cy="0"/>
          <a:chOff x="0" y="0"/>
          <a:chExt cx="0" cy="0"/>
        </a:xfrm>
      </p:grpSpPr>
      <p:sp>
        <p:nvSpPr>
          <p:cNvPr id="2" name="TextBox 2"/>
          <p:cNvSpPr txBox="1"/>
          <p:nvPr/>
        </p:nvSpPr>
        <p:spPr>
          <a:xfrm>
            <a:off x="163286" y="1796804"/>
            <a:ext cx="17961429" cy="8082915"/>
          </a:xfrm>
          <a:prstGeom prst="rect">
            <a:avLst/>
          </a:prstGeom>
        </p:spPr>
        <p:txBody>
          <a:bodyPr lIns="0" tIns="0" rIns="0" bIns="0" rtlCol="0" anchor="t">
            <a:spAutoFit/>
          </a:bodyPr>
          <a:lstStyle/>
          <a:p>
            <a:pPr marL="777238" lvl="1" indent="-388619">
              <a:lnSpc>
                <a:spcPts val="5399"/>
              </a:lnSpc>
              <a:buFont typeface="Arial"/>
              <a:buChar char="•"/>
            </a:pPr>
            <a:r>
              <a:rPr lang="en-US" sz="3599">
                <a:solidFill>
                  <a:srgbClr val="000000"/>
                </a:solidFill>
                <a:latin typeface="Archivo Black"/>
              </a:rPr>
              <a:t>1.</a:t>
            </a:r>
            <a:r>
              <a:rPr lang="en-US" sz="3599" u="sng">
                <a:solidFill>
                  <a:srgbClr val="000000"/>
                </a:solidFill>
                <a:latin typeface="Archivo Black"/>
              </a:rPr>
              <a:t> Arithmetic Operators</a:t>
            </a:r>
            <a:r>
              <a:rPr lang="en-US" sz="3599">
                <a:solidFill>
                  <a:srgbClr val="000000"/>
                </a:solidFill>
                <a:latin typeface="Archivo Black"/>
              </a:rPr>
              <a:t>: These operators are used to perform arithmetic/mathematical operations on operands. Examples: (+, -, *, /, %,++,–).</a:t>
            </a:r>
          </a:p>
          <a:p>
            <a:pPr marL="777238" lvl="1" indent="-388619">
              <a:lnSpc>
                <a:spcPts val="5399"/>
              </a:lnSpc>
              <a:buFont typeface="Arial"/>
              <a:buChar char="•"/>
            </a:pPr>
            <a:r>
              <a:rPr lang="en-US" sz="3599">
                <a:solidFill>
                  <a:srgbClr val="000000"/>
                </a:solidFill>
                <a:latin typeface="Archivo Black"/>
              </a:rPr>
              <a:t>2. </a:t>
            </a:r>
            <a:r>
              <a:rPr lang="en-US" sz="3599" u="sng">
                <a:solidFill>
                  <a:srgbClr val="000000"/>
                </a:solidFill>
                <a:latin typeface="Archivo Black"/>
              </a:rPr>
              <a:t>Relational Operators</a:t>
            </a:r>
            <a:r>
              <a:rPr lang="en-US" sz="3599">
                <a:solidFill>
                  <a:srgbClr val="000000"/>
                </a:solidFill>
                <a:latin typeface="Archivo Black"/>
              </a:rPr>
              <a:t>: These are used for the comparison of the values of two operands. For example, checking if one operand is equal to the other operand or not, whether an operand is greater than the other operand or not, etc. Some of the relational operators are (==, &gt;= , &lt;= ).</a:t>
            </a:r>
          </a:p>
          <a:p>
            <a:pPr marL="777238" lvl="1" indent="-388619">
              <a:lnSpc>
                <a:spcPts val="5399"/>
              </a:lnSpc>
              <a:buFont typeface="Arial"/>
              <a:buChar char="•"/>
            </a:pPr>
            <a:r>
              <a:rPr lang="en-US" sz="3599">
                <a:solidFill>
                  <a:srgbClr val="000000"/>
                </a:solidFill>
                <a:latin typeface="Archivo Black"/>
              </a:rPr>
              <a:t>3. </a:t>
            </a:r>
            <a:r>
              <a:rPr lang="en-US" sz="3599" u="sng">
                <a:solidFill>
                  <a:srgbClr val="000000"/>
                </a:solidFill>
                <a:latin typeface="Archivo Black"/>
              </a:rPr>
              <a:t>Logical Operators</a:t>
            </a:r>
            <a:r>
              <a:rPr lang="en-US" sz="3599">
                <a:solidFill>
                  <a:srgbClr val="000000"/>
                </a:solidFill>
                <a:latin typeface="Archivo Black"/>
              </a:rPr>
              <a:t>: Logical Operators are used to combine two or more conditions/constraints or to complement the evaluation of the original condition in consideration. The result of the operation of a logical operator is a Boolean value either true or false. </a:t>
            </a:r>
          </a:p>
        </p:txBody>
      </p:sp>
      <p:sp>
        <p:nvSpPr>
          <p:cNvPr id="3" name="TextBox 3"/>
          <p:cNvSpPr txBox="1"/>
          <p:nvPr/>
        </p:nvSpPr>
        <p:spPr>
          <a:xfrm>
            <a:off x="0" y="49530"/>
            <a:ext cx="8257592"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Operators </a:t>
            </a:r>
          </a:p>
        </p:txBody>
      </p:sp>
      <p:grpSp>
        <p:nvGrpSpPr>
          <p:cNvPr id="4" name="Group 4"/>
          <p:cNvGrpSpPr/>
          <p:nvPr/>
        </p:nvGrpSpPr>
        <p:grpSpPr>
          <a:xfrm>
            <a:off x="15846766" y="635845"/>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07</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
        <p:cNvGrpSpPr/>
        <p:nvPr/>
      </p:nvGrpSpPr>
      <p:grpSpPr>
        <a:xfrm>
          <a:off x="0" y="0"/>
          <a:ext cx="0" cy="0"/>
          <a:chOff x="0" y="0"/>
          <a:chExt cx="0" cy="0"/>
        </a:xfrm>
      </p:grpSpPr>
      <p:sp>
        <p:nvSpPr>
          <p:cNvPr id="2" name="TextBox 2"/>
          <p:cNvSpPr txBox="1"/>
          <p:nvPr/>
        </p:nvSpPr>
        <p:spPr>
          <a:xfrm>
            <a:off x="0" y="1589625"/>
            <a:ext cx="17658184" cy="8951168"/>
          </a:xfrm>
          <a:prstGeom prst="rect">
            <a:avLst/>
          </a:prstGeom>
        </p:spPr>
        <p:txBody>
          <a:bodyPr lIns="0" tIns="0" rIns="0" bIns="0" rtlCol="0" anchor="t">
            <a:spAutoFit/>
          </a:bodyPr>
          <a:lstStyle/>
          <a:p>
            <a:pPr marL="777238" lvl="1" indent="-388619">
              <a:lnSpc>
                <a:spcPts val="5399"/>
              </a:lnSpc>
              <a:buFont typeface="Arial"/>
              <a:buChar char="•"/>
            </a:pPr>
            <a:r>
              <a:rPr lang="en-US" sz="3599" dirty="0">
                <a:solidFill>
                  <a:srgbClr val="000000"/>
                </a:solidFill>
                <a:latin typeface="Archivo Black"/>
              </a:rPr>
              <a:t>4. </a:t>
            </a:r>
            <a:r>
              <a:rPr lang="en-US" sz="3599" u="sng" dirty="0">
                <a:solidFill>
                  <a:srgbClr val="000000"/>
                </a:solidFill>
                <a:latin typeface="Archivo Black"/>
              </a:rPr>
              <a:t>Bitwise Operators</a:t>
            </a:r>
            <a:r>
              <a:rPr lang="en-US" sz="3599" dirty="0">
                <a:solidFill>
                  <a:srgbClr val="000000"/>
                </a:solidFill>
                <a:latin typeface="Archivo Black"/>
              </a:rPr>
              <a:t>: The Bitwise operators are used to perform bit-level operations on the operands. The operators are first converted to bit-level and then the calculation is performed on the operands.  </a:t>
            </a:r>
          </a:p>
          <a:p>
            <a:pPr marL="777238" lvl="1" indent="-388619">
              <a:lnSpc>
                <a:spcPts val="5399"/>
              </a:lnSpc>
              <a:buFont typeface="Arial"/>
              <a:buChar char="•"/>
            </a:pPr>
            <a:r>
              <a:rPr lang="en-US" sz="3599" dirty="0">
                <a:solidFill>
                  <a:srgbClr val="000000"/>
                </a:solidFill>
                <a:latin typeface="Archivo Black"/>
              </a:rPr>
              <a:t>5. </a:t>
            </a:r>
            <a:r>
              <a:rPr lang="en-US" sz="3599" u="sng" dirty="0">
                <a:solidFill>
                  <a:srgbClr val="000000"/>
                </a:solidFill>
                <a:latin typeface="Archivo Black"/>
              </a:rPr>
              <a:t>Assignment Operators</a:t>
            </a:r>
            <a:r>
              <a:rPr lang="en-US" sz="3599" dirty="0">
                <a:solidFill>
                  <a:srgbClr val="000000"/>
                </a:solidFill>
                <a:latin typeface="Archivo Black"/>
              </a:rPr>
              <a:t>: Assignment operators are used to assign value to a variable. The left side operand of the assignment operator is a variable and the right side operand of the assignment operator is a value. </a:t>
            </a:r>
          </a:p>
          <a:p>
            <a:pPr marL="777238" lvl="1" indent="-388619">
              <a:lnSpc>
                <a:spcPts val="5399"/>
              </a:lnSpc>
              <a:buFont typeface="Arial"/>
              <a:buChar char="•"/>
            </a:pPr>
            <a:r>
              <a:rPr lang="en-US" sz="3599" dirty="0">
                <a:solidFill>
                  <a:srgbClr val="000000"/>
                </a:solidFill>
                <a:latin typeface="Archivo Black"/>
              </a:rPr>
              <a:t>6. </a:t>
            </a:r>
            <a:r>
              <a:rPr lang="en-US" sz="3599" u="sng" dirty="0">
                <a:solidFill>
                  <a:srgbClr val="000000"/>
                </a:solidFill>
                <a:latin typeface="Archivo Black"/>
              </a:rPr>
              <a:t>Other Operators</a:t>
            </a:r>
            <a:r>
              <a:rPr lang="en-US" sz="3599" dirty="0">
                <a:solidFill>
                  <a:srgbClr val="000000"/>
                </a:solidFill>
                <a:latin typeface="Archivo Black"/>
              </a:rPr>
              <a:t>: Apart from the above operators, there are some other operators available in C used to perform some specific tasks.</a:t>
            </a:r>
          </a:p>
          <a:p>
            <a:pPr>
              <a:lnSpc>
                <a:spcPts val="5399"/>
              </a:lnSpc>
            </a:pPr>
            <a:r>
              <a:rPr lang="en-US" sz="3599" dirty="0">
                <a:solidFill>
                  <a:srgbClr val="000000"/>
                </a:solidFill>
                <a:latin typeface="Archivo Black"/>
              </a:rPr>
              <a:t>      such like </a:t>
            </a:r>
            <a:r>
              <a:rPr lang="en-US" sz="3599" u="sng" dirty="0">
                <a:latin typeface="Archivo Black Medium"/>
              </a:rPr>
              <a:t>size of operator</a:t>
            </a:r>
            <a:r>
              <a:rPr lang="en-US" sz="3599" dirty="0">
                <a:solidFill>
                  <a:srgbClr val="000000"/>
                </a:solidFill>
                <a:latin typeface="Archivo Black"/>
              </a:rPr>
              <a:t>,  </a:t>
            </a:r>
            <a:r>
              <a:rPr lang="en-US" sz="3599" dirty="0">
                <a:latin typeface="Archivo Black Medium"/>
                <a:hlinkClick r:id="rId2" tooltip="https://www.geeksforgeeks.org/cc-ternary-operator-some-interesting-observations/">
                  <a:extLst>
                    <a:ext uri="{A12FA001-AC4F-418D-AE19-62706E023703}">
                      <ahyp:hlinkClr xmlns:ahyp="http://schemas.microsoft.com/office/drawing/2018/hyperlinkcolor" val="tx"/>
                    </a:ext>
                  </a:extLst>
                </a:hlinkClick>
              </a:rPr>
              <a:t>Conditional Operators</a:t>
            </a:r>
          </a:p>
          <a:p>
            <a:pPr>
              <a:lnSpc>
                <a:spcPts val="5399"/>
              </a:lnSpc>
            </a:pPr>
            <a:endParaRPr lang="en-US" sz="3599" dirty="0">
              <a:solidFill>
                <a:srgbClr val="0000FF"/>
              </a:solidFill>
              <a:latin typeface="Archivo Black Medium"/>
              <a:hlinkClick r:id="rId2" tooltip="https://www.geeksforgeeks.org/cc-ternary-operator-some-interesting-observations/">
                <a:extLst>
                  <a:ext uri="{A12FA001-AC4F-418D-AE19-62706E023703}">
                    <ahyp:hlinkClr xmlns:ahyp="http://schemas.microsoft.com/office/drawing/2018/hyperlinkcolor" val="tx"/>
                  </a:ext>
                </a:extLst>
              </a:hlinkClick>
            </a:endParaRPr>
          </a:p>
        </p:txBody>
      </p:sp>
      <p:sp>
        <p:nvSpPr>
          <p:cNvPr id="3" name="TextBox 3"/>
          <p:cNvSpPr txBox="1"/>
          <p:nvPr/>
        </p:nvSpPr>
        <p:spPr>
          <a:xfrm>
            <a:off x="0" y="-180975"/>
            <a:ext cx="8257592" cy="1642110"/>
          </a:xfrm>
          <a:prstGeom prst="rect">
            <a:avLst/>
          </a:prstGeom>
        </p:spPr>
        <p:txBody>
          <a:bodyPr lIns="0" tIns="0" rIns="0" bIns="0" rtlCol="0" anchor="t">
            <a:spAutoFit/>
          </a:bodyPr>
          <a:lstStyle/>
          <a:p>
            <a:pPr algn="ctr">
              <a:lnSpc>
                <a:spcPts val="13439"/>
              </a:lnSpc>
              <a:spcBef>
                <a:spcPct val="0"/>
              </a:spcBef>
            </a:pPr>
            <a:r>
              <a:rPr lang="en-US" sz="9600">
                <a:solidFill>
                  <a:srgbClr val="FFFFFF"/>
                </a:solidFill>
                <a:latin typeface="Canva Sans Bold"/>
              </a:rPr>
              <a:t>Operators </a:t>
            </a:r>
          </a:p>
        </p:txBody>
      </p:sp>
      <p:grpSp>
        <p:nvGrpSpPr>
          <p:cNvPr id="4" name="Group 4"/>
          <p:cNvGrpSpPr/>
          <p:nvPr/>
        </p:nvGrpSpPr>
        <p:grpSpPr>
          <a:xfrm>
            <a:off x="15971450" y="568217"/>
            <a:ext cx="1930885" cy="785711"/>
            <a:chOff x="0" y="0"/>
            <a:chExt cx="2574513" cy="1047614"/>
          </a:xfrm>
        </p:grpSpPr>
        <p:sp>
          <p:nvSpPr>
            <p:cNvPr id="5" name="TextBox 5"/>
            <p:cNvSpPr txBox="1"/>
            <p:nvPr/>
          </p:nvSpPr>
          <p:spPr>
            <a:xfrm>
              <a:off x="0" y="-19050"/>
              <a:ext cx="2018143" cy="1066664"/>
            </a:xfrm>
            <a:prstGeom prst="rect">
              <a:avLst/>
            </a:prstGeom>
          </p:spPr>
          <p:txBody>
            <a:bodyPr lIns="0" tIns="0" rIns="0" bIns="0" rtlCol="0" anchor="t">
              <a:spAutoFit/>
            </a:bodyPr>
            <a:lstStyle/>
            <a:p>
              <a:pPr algn="r">
                <a:lnSpc>
                  <a:spcPts val="6228"/>
                </a:lnSpc>
              </a:pPr>
              <a:r>
                <a:rPr lang="en-US" sz="5190">
                  <a:solidFill>
                    <a:srgbClr val="FFFFFF"/>
                  </a:solidFill>
                  <a:latin typeface="Arvo"/>
                </a:rPr>
                <a:t>08</a:t>
              </a:r>
            </a:p>
          </p:txBody>
        </p:sp>
        <p:sp>
          <p:nvSpPr>
            <p:cNvPr id="6" name="TextBox 6"/>
            <p:cNvSpPr txBox="1"/>
            <p:nvPr/>
          </p:nvSpPr>
          <p:spPr>
            <a:xfrm>
              <a:off x="2018143" y="514282"/>
              <a:ext cx="556370" cy="397966"/>
            </a:xfrm>
            <a:prstGeom prst="rect">
              <a:avLst/>
            </a:prstGeom>
          </p:spPr>
          <p:txBody>
            <a:bodyPr lIns="0" tIns="0" rIns="0" bIns="0" rtlCol="0" anchor="t">
              <a:spAutoFit/>
            </a:bodyPr>
            <a:lstStyle/>
            <a:p>
              <a:pPr algn="r">
                <a:lnSpc>
                  <a:spcPts val="2335"/>
                </a:lnSpc>
              </a:pPr>
              <a:r>
                <a:rPr lang="en-US" sz="1946">
                  <a:solidFill>
                    <a:srgbClr val="FFFFFF"/>
                  </a:solidFill>
                  <a:latin typeface="Arvo"/>
                </a:rPr>
                <a:t>/18</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450</TotalTime>
  <Words>1832</Words>
  <Application>Microsoft Office PowerPoint</Application>
  <PresentationFormat>Custom</PresentationFormat>
  <Paragraphs>179</Paragraphs>
  <Slides>29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Calibri</vt:lpstr>
      <vt:lpstr>urw-din</vt:lpstr>
      <vt:lpstr>Arial</vt:lpstr>
      <vt:lpstr>Archivo Black Medium</vt:lpstr>
      <vt:lpstr>Arvo</vt:lpstr>
      <vt:lpstr>Canva Sans Bold</vt:lpstr>
      <vt:lpstr>Arial Black</vt:lpstr>
      <vt:lpstr>Archivo Black Bold</vt:lpstr>
      <vt:lpstr>Archivo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Phytec M1 P1</dc:title>
  <cp:lastModifiedBy>Deepak Kumar Beniya</cp:lastModifiedBy>
  <cp:revision>8</cp:revision>
  <dcterms:created xsi:type="dcterms:W3CDTF">2006-08-16T00:00:00Z</dcterms:created>
  <dcterms:modified xsi:type="dcterms:W3CDTF">2023-02-24T07:00:20Z</dcterms:modified>
  <dc:identifier>DAFaveWyy0c</dc:identifier>
</cp:coreProperties>
</file>

<file path=docProps/thumbnail.jpeg>
</file>